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679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0929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84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524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28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7987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857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96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270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911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909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53155-D90E-464C-B519-38669345557C}" type="datetimeFigureOut">
              <a:rPr lang="nl-NL" smtClean="0"/>
              <a:t>23-5-2026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537D1-6F75-453D-AE6C-7D12D3F6C1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924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06734" y="1265486"/>
            <a:ext cx="11752028" cy="2387600"/>
          </a:xfrm>
        </p:spPr>
        <p:txBody>
          <a:bodyPr>
            <a:normAutofit fontScale="90000"/>
          </a:bodyPr>
          <a:lstStyle/>
          <a:p>
            <a:r>
              <a:rPr lang="nl-NL" b="1" dirty="0">
                <a:latin typeface="Garamond" panose="02020404030301010803" pitchFamily="18" charset="0"/>
              </a:rPr>
              <a:t>Doel van deze les:</a:t>
            </a:r>
            <a:br>
              <a:rPr lang="nl-NL" b="1" dirty="0">
                <a:latin typeface="Garamond" panose="02020404030301010803" pitchFamily="18" charset="0"/>
              </a:rPr>
            </a:br>
            <a:br>
              <a:rPr lang="nl-NL" b="1" dirty="0">
                <a:latin typeface="Garamond" panose="02020404030301010803" pitchFamily="18" charset="0"/>
              </a:rPr>
            </a:br>
            <a:br>
              <a:rPr lang="nl-NL" dirty="0">
                <a:effectLst/>
                <a:latin typeface="Garamond" panose="02020404030301010803" pitchFamily="18" charset="0"/>
              </a:rPr>
            </a:br>
            <a:r>
              <a:rPr lang="nl-NL" dirty="0">
                <a:latin typeface="Garamond" panose="02020404030301010803" pitchFamily="18" charset="0"/>
              </a:rPr>
              <a:t>Een brief schrijven op een </a:t>
            </a:r>
            <a:r>
              <a:rPr lang="nl-NL" i="1" u="sng" dirty="0">
                <a:latin typeface="Garamond" panose="02020404030301010803" pitchFamily="18" charset="0"/>
              </a:rPr>
              <a:t>officiële</a:t>
            </a:r>
            <a:r>
              <a:rPr lang="nl-NL" dirty="0">
                <a:latin typeface="Garamond" panose="02020404030301010803" pitchFamily="18" charset="0"/>
              </a:rPr>
              <a:t> manier.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430" y="351086"/>
            <a:ext cx="1607160" cy="132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33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0992" y="1645286"/>
            <a:ext cx="11701008" cy="1325563"/>
          </a:xfrm>
        </p:spPr>
        <p:txBody>
          <a:bodyPr>
            <a:normAutofit fontScale="90000"/>
          </a:bodyPr>
          <a:lstStyle/>
          <a:p>
            <a:r>
              <a:rPr lang="nl-NL" b="1" dirty="0">
                <a:latin typeface="Garamond" panose="02020404030301010803" pitchFamily="18" charset="0"/>
              </a:rPr>
              <a:t>Aan wie kun je een officiële brief schrijven?</a:t>
            </a:r>
            <a:br>
              <a:rPr lang="nl-NL" b="1" dirty="0">
                <a:latin typeface="Garamond" panose="02020404030301010803" pitchFamily="18" charset="0"/>
              </a:rPr>
            </a:br>
            <a:br>
              <a:rPr lang="nl-NL" b="1" dirty="0">
                <a:latin typeface="Garamond" panose="02020404030301010803" pitchFamily="18" charset="0"/>
              </a:rPr>
            </a:br>
            <a:br>
              <a:rPr lang="nl-NL" b="1" dirty="0">
                <a:latin typeface="Garamond" panose="02020404030301010803" pitchFamily="18" charset="0"/>
              </a:rPr>
            </a:br>
            <a:br>
              <a:rPr lang="nl-NL" b="1" dirty="0">
                <a:latin typeface="Garamond" panose="02020404030301010803" pitchFamily="18" charset="0"/>
              </a:rPr>
            </a:br>
            <a:br>
              <a:rPr lang="nl-NL" b="1" dirty="0">
                <a:latin typeface="Garamond" panose="02020404030301010803" pitchFamily="18" charset="0"/>
              </a:rPr>
            </a:br>
            <a:br>
              <a:rPr lang="nl-NL" b="1" dirty="0">
                <a:latin typeface="Garamond" panose="02020404030301010803" pitchFamily="18" charset="0"/>
              </a:rPr>
            </a:br>
            <a:r>
              <a:rPr lang="nl-NL" b="1" dirty="0">
                <a:latin typeface="Garamond" panose="02020404030301010803" pitchFamily="18" charset="0"/>
              </a:rPr>
              <a:t>Met welke reden kun je een officiële brief schrijven?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10" y="1360667"/>
            <a:ext cx="1236100" cy="1708536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015" y="4682581"/>
            <a:ext cx="1237595" cy="170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46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latin typeface="Garamond" panose="02020404030301010803" pitchFamily="18" charset="0"/>
              </a:rPr>
              <a:t>Hoe ziet een officiële brief eruit? (z.o.z.)</a:t>
            </a:r>
          </a:p>
        </p:txBody>
      </p:sp>
      <p:pic>
        <p:nvPicPr>
          <p:cNvPr id="3074" name="Picture 2" descr="Afbeeldingsresultaat voor brie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925" y="2010037"/>
            <a:ext cx="4392571" cy="329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311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610" y="-274732"/>
            <a:ext cx="12380180" cy="7300593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1354372" y="318055"/>
            <a:ext cx="1027838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nl-NL" b="1" u="sng" dirty="0">
                <a:latin typeface="GARAMOND" panose="02020404030301010803" pitchFamily="18" charset="0"/>
              </a:rPr>
              <a:t>Plaatsnaam en datum</a:t>
            </a:r>
          </a:p>
          <a:p>
            <a:pPr algn="r"/>
            <a:endParaRPr lang="nl-NL" b="1" u="sng" dirty="0">
              <a:latin typeface="GARAMOND" panose="02020404030301010803" pitchFamily="18" charset="0"/>
            </a:endParaRPr>
          </a:p>
          <a:p>
            <a:pPr algn="r"/>
            <a:r>
              <a:rPr lang="nl-NL" dirty="0">
                <a:latin typeface="GARAMOND" panose="02020404030301010803" pitchFamily="18" charset="0"/>
              </a:rPr>
              <a:t> </a:t>
            </a:r>
            <a:endParaRPr lang="nl-NL" dirty="0">
              <a:effectLst/>
            </a:endParaRPr>
          </a:p>
          <a:p>
            <a:r>
              <a:rPr lang="nl-NL" b="1" u="sng" dirty="0">
                <a:latin typeface="GARAMOND" panose="02020404030301010803" pitchFamily="18" charset="0"/>
              </a:rPr>
              <a:t>de aanhef:</a:t>
            </a:r>
            <a:r>
              <a:rPr lang="nl-NL" dirty="0">
                <a:latin typeface="GARAMOND" panose="02020404030301010803" pitchFamily="18" charset="0"/>
              </a:rPr>
              <a:t>   voor wie schrijf je de brief?,</a:t>
            </a:r>
          </a:p>
          <a:p>
            <a:endParaRPr lang="nl-NL" dirty="0">
              <a:effectLst/>
            </a:endParaRPr>
          </a:p>
          <a:p>
            <a:endParaRPr lang="nl-NL" dirty="0">
              <a:effectLst/>
            </a:endParaRPr>
          </a:p>
          <a:p>
            <a:r>
              <a:rPr lang="nl-NL" b="1" u="sng" dirty="0">
                <a:latin typeface="GARAMOND" panose="02020404030301010803" pitchFamily="18" charset="0"/>
              </a:rPr>
              <a:t>het begin</a:t>
            </a:r>
            <a:r>
              <a:rPr lang="nl-NL" dirty="0">
                <a:latin typeface="GARAMOND" panose="02020404030301010803" pitchFamily="18" charset="0"/>
              </a:rPr>
              <a:t>:  met welke zin begin je de brief? </a:t>
            </a:r>
            <a:r>
              <a:rPr lang="nl-NL" dirty="0">
                <a:effectLst/>
                <a:latin typeface="GARAMOND" panose="02020404030301010803" pitchFamily="18" charset="0"/>
              </a:rPr>
              <a:t>(informatie geven over jezelf/klas/thema)</a:t>
            </a:r>
          </a:p>
          <a:p>
            <a:endParaRPr lang="nl-NL" sz="1400" dirty="0">
              <a:latin typeface="GARAMOND" panose="02020404030301010803" pitchFamily="18" charset="0"/>
            </a:endParaRPr>
          </a:p>
          <a:p>
            <a:endParaRPr lang="nl-NL" sz="1400" dirty="0">
              <a:latin typeface="GARAMOND" panose="02020404030301010803" pitchFamily="18" charset="0"/>
            </a:endParaRPr>
          </a:p>
          <a:p>
            <a:endParaRPr lang="nl-NL" sz="1400" dirty="0">
              <a:latin typeface="GARAMOND" panose="02020404030301010803" pitchFamily="18" charset="0"/>
            </a:endParaRPr>
          </a:p>
          <a:p>
            <a:endParaRPr lang="nl-NL" dirty="0">
              <a:effectLst/>
            </a:endParaRPr>
          </a:p>
          <a:p>
            <a:r>
              <a:rPr lang="nl-NL" b="1" u="sng" dirty="0">
                <a:latin typeface="GARAMOND" panose="02020404030301010803" pitchFamily="18" charset="0"/>
              </a:rPr>
              <a:t>het middenstuk</a:t>
            </a:r>
            <a:r>
              <a:rPr lang="nl-NL" dirty="0">
                <a:latin typeface="GARAMOND" panose="02020404030301010803" pitchFamily="18" charset="0"/>
              </a:rPr>
              <a:t>:  de </a:t>
            </a:r>
            <a:r>
              <a:rPr lang="nl-NL" b="1" dirty="0">
                <a:latin typeface="GARAMOND" panose="02020404030301010803" pitchFamily="18" charset="0"/>
              </a:rPr>
              <a:t>belangrijkste</a:t>
            </a:r>
            <a:r>
              <a:rPr lang="nl-NL" dirty="0">
                <a:latin typeface="GARAMOND" panose="02020404030301010803" pitchFamily="18" charset="0"/>
              </a:rPr>
              <a:t> informatie of boodschap</a:t>
            </a:r>
          </a:p>
          <a:p>
            <a:endParaRPr lang="nl-NL" dirty="0">
              <a:effectLst/>
              <a:latin typeface="GARAMOND" panose="02020404030301010803" pitchFamily="18" charset="0"/>
            </a:endParaRPr>
          </a:p>
          <a:p>
            <a:endParaRPr lang="nl-NL" dirty="0">
              <a:latin typeface="GARAMOND" panose="02020404030301010803" pitchFamily="18" charset="0"/>
            </a:endParaRPr>
          </a:p>
          <a:p>
            <a:endParaRPr lang="nl-NL" dirty="0">
              <a:effectLst/>
              <a:latin typeface="GARAMOND" panose="02020404030301010803" pitchFamily="18" charset="0"/>
            </a:endParaRPr>
          </a:p>
          <a:p>
            <a:endParaRPr lang="nl-NL" dirty="0">
              <a:effectLst/>
            </a:endParaRPr>
          </a:p>
          <a:p>
            <a:r>
              <a:rPr lang="nl-NL" b="1" u="sng" dirty="0">
                <a:latin typeface="GARAMOND" panose="02020404030301010803" pitchFamily="18" charset="0"/>
              </a:rPr>
              <a:t>de afsluiting</a:t>
            </a:r>
            <a:r>
              <a:rPr lang="nl-NL" dirty="0">
                <a:latin typeface="GARAMOND" panose="02020404030301010803" pitchFamily="18" charset="0"/>
              </a:rPr>
              <a:t>:  welke woorden kies je hiervoor? (</a:t>
            </a:r>
            <a:r>
              <a:rPr lang="nl-NL" dirty="0">
                <a:effectLst/>
                <a:latin typeface="GARAMOND" panose="02020404030301010803" pitchFamily="18" charset="0"/>
              </a:rPr>
              <a:t>bedanken, vragen of er antwoord kan komen, enz.)</a:t>
            </a:r>
          </a:p>
          <a:p>
            <a:endParaRPr lang="nl-NL" sz="1400" dirty="0">
              <a:latin typeface="GARAMOND" panose="02020404030301010803" pitchFamily="18" charset="0"/>
            </a:endParaRPr>
          </a:p>
          <a:p>
            <a:endParaRPr lang="nl-NL" dirty="0">
              <a:effectLst/>
            </a:endParaRPr>
          </a:p>
          <a:p>
            <a:endParaRPr lang="nl-NL" dirty="0"/>
          </a:p>
          <a:p>
            <a:endParaRPr lang="nl-NL" dirty="0">
              <a:effectLst/>
            </a:endParaRPr>
          </a:p>
          <a:p>
            <a:r>
              <a:rPr lang="nl-NL" b="1" u="sng" dirty="0">
                <a:latin typeface="GARAMOND" panose="02020404030301010803" pitchFamily="18" charset="0"/>
              </a:rPr>
              <a:t>de ondertekening:</a:t>
            </a:r>
            <a:r>
              <a:rPr lang="nl-NL" dirty="0">
                <a:latin typeface="GARAMOND" panose="02020404030301010803" pitchFamily="18" charset="0"/>
              </a:rPr>
              <a:t>   </a:t>
            </a:r>
            <a:r>
              <a:rPr lang="nl-NL" dirty="0">
                <a:effectLst/>
                <a:latin typeface="GARAMOND" panose="02020404030301010803" pitchFamily="18" charset="0"/>
              </a:rPr>
              <a:t>naam, handtekening en adres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263989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Breedbeeld</PresentationFormat>
  <Paragraphs>25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GARAMOND</vt:lpstr>
      <vt:lpstr>Kantoorthema</vt:lpstr>
      <vt:lpstr>Doel van deze les:   Een brief schrijven op een officiële manier.</vt:lpstr>
      <vt:lpstr>Aan wie kun je een officiële brief schrijven?      Met welke reden kun je een officiële brief schrijven?</vt:lpstr>
      <vt:lpstr>Hoe ziet een officiële brief eruit? (z.o.z.)</vt:lpstr>
      <vt:lpstr>PowerPoint-presentatie</vt:lpstr>
    </vt:vector>
  </TitlesOfParts>
  <Company>Deklas.nu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Doel van deze les:   Een brief schrijven op een officiële manier.</dc:title>
  <dc:creator>Femke Bosmans</dc:creator>
  <cp:lastModifiedBy>Femke Bosmans</cp:lastModifiedBy>
  <cp:revision>3</cp:revision>
  <dcterms:created xsi:type="dcterms:W3CDTF">2019-04-17T09:35:49Z</dcterms:created>
  <dcterms:modified xsi:type="dcterms:W3CDTF">2026-05-23T06:39:13Z</dcterms:modified>
</cp:coreProperties>
</file>