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</p:sldIdLst>
  <p:sldSz cx="18288000" cy="10287000"/>
  <p:notesSz cx="6858000" cy="9144000"/>
  <p:embeddedFontLst>
    <p:embeddedFont>
      <p:font typeface="Chunk Five" panose="020B0604020202020204" charset="0"/>
      <p:regular r:id="rId15"/>
    </p:embeddedFont>
    <p:embeddedFont>
      <p:font typeface="Laila" panose="020B0604020202020204" charset="0"/>
      <p:regular r:id="rId16"/>
    </p:embeddedFont>
    <p:embeddedFont>
      <p:font typeface="Laila 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5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watch?v=HGRIwE4PRNE" TargetMode="Externa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svg"/><Relationship Id="rId7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svg"/><Relationship Id="rId7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watch?v=wr2lYX_SRNE" TargetMode="Externa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svg"/><Relationship Id="rId7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svg"/><Relationship Id="rId7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svg"/><Relationship Id="rId7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10937802" y="3726325"/>
            <a:ext cx="6321498" cy="4219600"/>
          </a:xfrm>
          <a:custGeom>
            <a:avLst/>
            <a:gdLst/>
            <a:ahLst/>
            <a:cxnLst/>
            <a:rect l="l" t="t" r="r" b="b"/>
            <a:pathLst>
              <a:path w="6321498" h="4219600">
                <a:moveTo>
                  <a:pt x="0" y="4219600"/>
                </a:moveTo>
                <a:lnTo>
                  <a:pt x="6321498" y="4219600"/>
                </a:lnTo>
                <a:lnTo>
                  <a:pt x="6321498" y="0"/>
                </a:lnTo>
                <a:lnTo>
                  <a:pt x="0" y="0"/>
                </a:lnTo>
                <a:lnTo>
                  <a:pt x="0" y="42196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9168831">
            <a:off x="9174445" y="7332266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028700" y="1616525"/>
            <a:ext cx="6321498" cy="4219600"/>
          </a:xfrm>
          <a:custGeom>
            <a:avLst/>
            <a:gdLst/>
            <a:ahLst/>
            <a:cxnLst/>
            <a:rect l="l" t="t" r="r" b="b"/>
            <a:pathLst>
              <a:path w="6321498" h="4219600">
                <a:moveTo>
                  <a:pt x="0" y="0"/>
                </a:moveTo>
                <a:lnTo>
                  <a:pt x="6321498" y="0"/>
                </a:lnTo>
                <a:lnTo>
                  <a:pt x="6321498" y="4219600"/>
                </a:lnTo>
                <a:lnTo>
                  <a:pt x="0" y="421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1177029">
            <a:off x="-2530716" y="-3408000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6433081" y="328008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0" y="4174622"/>
            <a:ext cx="18288000" cy="2061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23"/>
              </a:lnSpc>
            </a:pPr>
            <a:r>
              <a:rPr lang="en-US" sz="14359">
                <a:solidFill>
                  <a:srgbClr val="B48787"/>
                </a:solidFill>
                <a:latin typeface="Chunk Five"/>
              </a:rPr>
              <a:t>LUISTERHOUDING?</a:t>
            </a:r>
          </a:p>
        </p:txBody>
      </p:sp>
      <p:sp>
        <p:nvSpPr>
          <p:cNvPr id="8" name="Freeform 8"/>
          <p:cNvSpPr/>
          <p:nvPr/>
        </p:nvSpPr>
        <p:spPr>
          <a:xfrm>
            <a:off x="1028700" y="6173614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5258820" y="2931326"/>
            <a:ext cx="7770360" cy="79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29"/>
              </a:lnSpc>
            </a:pPr>
            <a:r>
              <a:rPr lang="en-US" sz="6366">
                <a:solidFill>
                  <a:srgbClr val="B48787"/>
                </a:solidFill>
                <a:latin typeface="Laila Bold"/>
              </a:rPr>
              <a:t>Wat is een goede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0" y="6427809"/>
            <a:ext cx="18288000" cy="11620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8000">
                <a:solidFill>
                  <a:srgbClr val="B48787"/>
                </a:solidFill>
                <a:latin typeface="Chunk Five"/>
              </a:rPr>
              <a:t>LES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9168831">
            <a:off x="9174445" y="7332266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1177029">
            <a:off x="-2530716" y="-3408000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433081" y="328008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6173614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pic>
        <p:nvPicPr>
          <p:cNvPr id="6" name="Picture 6"/>
          <p:cNvPicPr>
            <a:picLocks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5029200" y="2057400"/>
            <a:ext cx="8229600" cy="617220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605022" y="-2168563"/>
            <a:ext cx="12600049" cy="6394525"/>
          </a:xfrm>
          <a:custGeom>
            <a:avLst/>
            <a:gdLst/>
            <a:ahLst/>
            <a:cxnLst/>
            <a:rect l="l" t="t" r="r" b="b"/>
            <a:pathLst>
              <a:path w="12600049" h="6394525">
                <a:moveTo>
                  <a:pt x="0" y="0"/>
                </a:moveTo>
                <a:lnTo>
                  <a:pt x="12600049" y="0"/>
                </a:lnTo>
                <a:lnTo>
                  <a:pt x="12600049" y="6394526"/>
                </a:lnTo>
                <a:lnTo>
                  <a:pt x="0" y="63945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533070" y="330459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763670" y="6851984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0" y="8415743"/>
            <a:ext cx="5885628" cy="3928657"/>
          </a:xfrm>
          <a:custGeom>
            <a:avLst/>
            <a:gdLst/>
            <a:ahLst/>
            <a:cxnLst/>
            <a:rect l="l" t="t" r="r" b="b"/>
            <a:pathLst>
              <a:path w="5885628" h="3928657">
                <a:moveTo>
                  <a:pt x="0" y="0"/>
                </a:moveTo>
                <a:lnTo>
                  <a:pt x="5885628" y="0"/>
                </a:lnTo>
                <a:lnTo>
                  <a:pt x="5885628" y="3928657"/>
                </a:lnTo>
                <a:lnTo>
                  <a:pt x="0" y="392865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533070" y="3756687"/>
            <a:ext cx="17630834" cy="2152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>
                <a:solidFill>
                  <a:srgbClr val="B48787"/>
                </a:solidFill>
                <a:latin typeface="Laila Bold"/>
              </a:rPr>
              <a:t>Hoe ziet jouw luisterhouding eruit?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256691" y="716925"/>
            <a:ext cx="7031309" cy="79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29"/>
              </a:lnSpc>
            </a:pPr>
            <a:r>
              <a:rPr lang="en-US" sz="6366">
                <a:solidFill>
                  <a:srgbClr val="B48787"/>
                </a:solidFill>
                <a:latin typeface="Laila Bold"/>
              </a:rPr>
              <a:t>OEFENEN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605022" y="-2168563"/>
            <a:ext cx="12600049" cy="6394525"/>
          </a:xfrm>
          <a:custGeom>
            <a:avLst/>
            <a:gdLst/>
            <a:ahLst/>
            <a:cxnLst/>
            <a:rect l="l" t="t" r="r" b="b"/>
            <a:pathLst>
              <a:path w="12600049" h="6394525">
                <a:moveTo>
                  <a:pt x="0" y="0"/>
                </a:moveTo>
                <a:lnTo>
                  <a:pt x="12600049" y="0"/>
                </a:lnTo>
                <a:lnTo>
                  <a:pt x="12600049" y="6394526"/>
                </a:lnTo>
                <a:lnTo>
                  <a:pt x="0" y="63945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533070" y="330459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763670" y="6851984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1256691" y="716925"/>
            <a:ext cx="7031309" cy="79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29"/>
              </a:lnSpc>
            </a:pPr>
            <a:r>
              <a:rPr lang="en-US" sz="6366">
                <a:solidFill>
                  <a:srgbClr val="B48787"/>
                </a:solidFill>
                <a:latin typeface="Laila Bold"/>
              </a:rPr>
              <a:t>OEFENEN</a:t>
            </a:r>
          </a:p>
        </p:txBody>
      </p:sp>
      <p:sp>
        <p:nvSpPr>
          <p:cNvPr id="6" name="Freeform 6"/>
          <p:cNvSpPr/>
          <p:nvPr/>
        </p:nvSpPr>
        <p:spPr>
          <a:xfrm>
            <a:off x="0" y="8415743"/>
            <a:ext cx="5885628" cy="3928657"/>
          </a:xfrm>
          <a:custGeom>
            <a:avLst/>
            <a:gdLst/>
            <a:ahLst/>
            <a:cxnLst/>
            <a:rect l="l" t="t" r="r" b="b"/>
            <a:pathLst>
              <a:path w="5885628" h="3928657">
                <a:moveTo>
                  <a:pt x="0" y="0"/>
                </a:moveTo>
                <a:lnTo>
                  <a:pt x="5885628" y="0"/>
                </a:lnTo>
                <a:lnTo>
                  <a:pt x="5885628" y="3928657"/>
                </a:lnTo>
                <a:lnTo>
                  <a:pt x="0" y="392865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533070" y="3756687"/>
            <a:ext cx="17630834" cy="2152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>
                <a:solidFill>
                  <a:srgbClr val="B48787"/>
                </a:solidFill>
                <a:latin typeface="Laila Bold"/>
              </a:rPr>
              <a:t>Hoe goed is jouw  luisterhouding?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9168831">
            <a:off x="9174445" y="7332266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1177029">
            <a:off x="-2530716" y="-3408000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433081" y="328008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6173614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533070" y="3242337"/>
            <a:ext cx="16726230" cy="3181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>
                <a:solidFill>
                  <a:srgbClr val="B48787"/>
                </a:solidFill>
                <a:latin typeface="Laila Bold"/>
              </a:rPr>
              <a:t>Wat heb je geleerd? </a:t>
            </a:r>
          </a:p>
          <a:p>
            <a:pPr algn="ctr">
              <a:lnSpc>
                <a:spcPts val="8100"/>
              </a:lnSpc>
            </a:pPr>
            <a:r>
              <a:rPr lang="en-US" sz="9000">
                <a:solidFill>
                  <a:srgbClr val="B48787"/>
                </a:solidFill>
                <a:latin typeface="Laila Bold"/>
              </a:rPr>
              <a:t>In welke situaties zou je dit toe kunnen passen?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15374781" y="4561757"/>
            <a:ext cx="3952737" cy="2638452"/>
          </a:xfrm>
          <a:custGeom>
            <a:avLst/>
            <a:gdLst/>
            <a:ahLst/>
            <a:cxnLst/>
            <a:rect l="l" t="t" r="r" b="b"/>
            <a:pathLst>
              <a:path w="3952737" h="2638452">
                <a:moveTo>
                  <a:pt x="0" y="2638452"/>
                </a:moveTo>
                <a:lnTo>
                  <a:pt x="3952737" y="2638452"/>
                </a:lnTo>
                <a:lnTo>
                  <a:pt x="3952737" y="0"/>
                </a:lnTo>
                <a:lnTo>
                  <a:pt x="0" y="0"/>
                </a:lnTo>
                <a:lnTo>
                  <a:pt x="0" y="263845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9168831">
            <a:off x="9174445" y="7332266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487734" y="1028700"/>
            <a:ext cx="4391136" cy="2931083"/>
          </a:xfrm>
          <a:custGeom>
            <a:avLst/>
            <a:gdLst/>
            <a:ahLst/>
            <a:cxnLst/>
            <a:rect l="l" t="t" r="r" b="b"/>
            <a:pathLst>
              <a:path w="4391136" h="2931083">
                <a:moveTo>
                  <a:pt x="0" y="0"/>
                </a:moveTo>
                <a:lnTo>
                  <a:pt x="4391136" y="0"/>
                </a:lnTo>
                <a:lnTo>
                  <a:pt x="4391136" y="2931083"/>
                </a:lnTo>
                <a:lnTo>
                  <a:pt x="0" y="29310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1177029">
            <a:off x="-2530716" y="-3408000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6433081" y="328008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028700" y="6173614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6195671" y="1209675"/>
            <a:ext cx="12092329" cy="7238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 Bold"/>
              </a:rPr>
              <a:t>Luisteren of horen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21884" y="3907300"/>
            <a:ext cx="17244232" cy="14001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 Bold"/>
              </a:rPr>
              <a:t>We horen heel veel maar luisteren we ook naar alles?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21884" y="6061958"/>
            <a:ext cx="17244232" cy="14001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"/>
              </a:rPr>
              <a:t>Voor horen gebruik je alleen je oren, voor luisteren gebruik je al je zintuigen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10937802" y="3726325"/>
            <a:ext cx="6321498" cy="4219600"/>
          </a:xfrm>
          <a:custGeom>
            <a:avLst/>
            <a:gdLst/>
            <a:ahLst/>
            <a:cxnLst/>
            <a:rect l="l" t="t" r="r" b="b"/>
            <a:pathLst>
              <a:path w="6321498" h="4219600">
                <a:moveTo>
                  <a:pt x="0" y="4219600"/>
                </a:moveTo>
                <a:lnTo>
                  <a:pt x="6321498" y="4219600"/>
                </a:lnTo>
                <a:lnTo>
                  <a:pt x="6321498" y="0"/>
                </a:lnTo>
                <a:lnTo>
                  <a:pt x="0" y="0"/>
                </a:lnTo>
                <a:lnTo>
                  <a:pt x="0" y="421960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9168831">
            <a:off x="9174445" y="7332266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028700" y="1616525"/>
            <a:ext cx="6321498" cy="4219600"/>
          </a:xfrm>
          <a:custGeom>
            <a:avLst/>
            <a:gdLst/>
            <a:ahLst/>
            <a:cxnLst/>
            <a:rect l="l" t="t" r="r" b="b"/>
            <a:pathLst>
              <a:path w="6321498" h="4219600">
                <a:moveTo>
                  <a:pt x="0" y="0"/>
                </a:moveTo>
                <a:lnTo>
                  <a:pt x="6321498" y="0"/>
                </a:lnTo>
                <a:lnTo>
                  <a:pt x="6321498" y="4219600"/>
                </a:lnTo>
                <a:lnTo>
                  <a:pt x="0" y="421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1177029">
            <a:off x="-2530716" y="-3408000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6433081" y="328008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0" y="4132716"/>
            <a:ext cx="18288000" cy="21549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553"/>
              </a:lnSpc>
            </a:pPr>
            <a:r>
              <a:rPr lang="en-US" sz="15059">
                <a:solidFill>
                  <a:srgbClr val="B48787"/>
                </a:solidFill>
                <a:latin typeface="Chunk Five"/>
              </a:rPr>
              <a:t>VIDEO </a:t>
            </a:r>
          </a:p>
        </p:txBody>
      </p:sp>
      <p:sp>
        <p:nvSpPr>
          <p:cNvPr id="8" name="Freeform 8"/>
          <p:cNvSpPr/>
          <p:nvPr/>
        </p:nvSpPr>
        <p:spPr>
          <a:xfrm>
            <a:off x="1028700" y="6173614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pic>
        <p:nvPicPr>
          <p:cNvPr id="9" name="Picture 9"/>
          <p:cNvPicPr>
            <a:picLocks noChangeAspect="1"/>
          </p:cNvPicPr>
          <p:nvPr>
            <a:videoFile r:link="rId1"/>
          </p:nvPr>
        </p:nvPicPr>
        <p:blipFill>
          <a:blip r:embed="rId9"/>
          <a:stretch>
            <a:fillRect/>
          </a:stretch>
        </p:blipFill>
        <p:spPr>
          <a:xfrm>
            <a:off x="3657600" y="2057400"/>
            <a:ext cx="10972800" cy="61721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9168831">
            <a:off x="9174445" y="7332266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1177029">
            <a:off x="-2530716" y="-3408000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433081" y="328008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6173614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0" y="1771782"/>
            <a:ext cx="12092329" cy="8559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69"/>
              </a:lnSpc>
            </a:pPr>
            <a:r>
              <a:rPr lang="en-US" sz="6966">
                <a:solidFill>
                  <a:srgbClr val="B48787"/>
                </a:solidFill>
                <a:latin typeface="Laila Bold"/>
              </a:rPr>
              <a:t>Een goede luisterhouding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904252" y="3575701"/>
            <a:ext cx="12092329" cy="55124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 Bold"/>
              </a:rPr>
              <a:t>Knik of lach </a:t>
            </a:r>
          </a:p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 Bold"/>
              </a:rPr>
              <a:t>Kijk de ander aan </a:t>
            </a:r>
          </a:p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 Bold"/>
              </a:rPr>
              <a:t>Zit rechtop </a:t>
            </a:r>
          </a:p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 Bold"/>
              </a:rPr>
              <a:t>Gebruik je handen </a:t>
            </a:r>
          </a:p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 Bold"/>
              </a:rPr>
              <a:t>Moedig aan </a:t>
            </a:r>
          </a:p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 Bold"/>
              </a:rPr>
              <a:t>Stel vragen </a:t>
            </a:r>
          </a:p>
          <a:p>
            <a:pPr algn="ctr">
              <a:lnSpc>
                <a:spcPts val="5399"/>
              </a:lnSpc>
            </a:pPr>
            <a:r>
              <a:rPr lang="en-US" sz="5999">
                <a:solidFill>
                  <a:srgbClr val="B48787"/>
                </a:solidFill>
                <a:latin typeface="Laila Bold"/>
              </a:rPr>
              <a:t>Laat stiltes vallen</a:t>
            </a:r>
          </a:p>
          <a:p>
            <a:pPr algn="ctr">
              <a:lnSpc>
                <a:spcPts val="5729"/>
              </a:lnSpc>
            </a:pPr>
            <a:endParaRPr lang="en-US" sz="5999">
              <a:solidFill>
                <a:srgbClr val="B48787"/>
              </a:solidFill>
              <a:latin typeface="Laila 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605022" y="-2168563"/>
            <a:ext cx="12600049" cy="6394525"/>
          </a:xfrm>
          <a:custGeom>
            <a:avLst/>
            <a:gdLst/>
            <a:ahLst/>
            <a:cxnLst/>
            <a:rect l="l" t="t" r="r" b="b"/>
            <a:pathLst>
              <a:path w="12600049" h="6394525">
                <a:moveTo>
                  <a:pt x="0" y="0"/>
                </a:moveTo>
                <a:lnTo>
                  <a:pt x="12600049" y="0"/>
                </a:lnTo>
                <a:lnTo>
                  <a:pt x="12600049" y="6394526"/>
                </a:lnTo>
                <a:lnTo>
                  <a:pt x="0" y="63945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533070" y="330459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763670" y="6851984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1256691" y="716925"/>
            <a:ext cx="7031309" cy="79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29"/>
              </a:lnSpc>
            </a:pPr>
            <a:r>
              <a:rPr lang="en-US" sz="6366">
                <a:solidFill>
                  <a:srgbClr val="B48787"/>
                </a:solidFill>
                <a:latin typeface="Laila Bold"/>
              </a:rPr>
              <a:t>OEFENEN</a:t>
            </a:r>
          </a:p>
        </p:txBody>
      </p:sp>
      <p:sp>
        <p:nvSpPr>
          <p:cNvPr id="6" name="Freeform 6"/>
          <p:cNvSpPr/>
          <p:nvPr/>
        </p:nvSpPr>
        <p:spPr>
          <a:xfrm>
            <a:off x="0" y="8415743"/>
            <a:ext cx="5885628" cy="3928657"/>
          </a:xfrm>
          <a:custGeom>
            <a:avLst/>
            <a:gdLst/>
            <a:ahLst/>
            <a:cxnLst/>
            <a:rect l="l" t="t" r="r" b="b"/>
            <a:pathLst>
              <a:path w="5885628" h="3928657">
                <a:moveTo>
                  <a:pt x="0" y="0"/>
                </a:moveTo>
                <a:lnTo>
                  <a:pt x="5885628" y="0"/>
                </a:lnTo>
                <a:lnTo>
                  <a:pt x="5885628" y="3928657"/>
                </a:lnTo>
                <a:lnTo>
                  <a:pt x="0" y="392865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533070" y="2855059"/>
            <a:ext cx="17630834" cy="1789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29"/>
              </a:lnSpc>
            </a:pPr>
            <a:r>
              <a:rPr lang="en-US" sz="6366">
                <a:solidFill>
                  <a:srgbClr val="B48787"/>
                </a:solidFill>
                <a:latin typeface="Laila Bold"/>
              </a:rPr>
              <a:t>Ronde 1: </a:t>
            </a:r>
          </a:p>
          <a:p>
            <a:pPr algn="ctr">
              <a:lnSpc>
                <a:spcPts val="4109"/>
              </a:lnSpc>
            </a:pPr>
            <a:r>
              <a:rPr lang="en-US" sz="4566">
                <a:solidFill>
                  <a:srgbClr val="B48787"/>
                </a:solidFill>
                <a:latin typeface="Laila Bold"/>
              </a:rPr>
              <a:t>Verteller: vertel een verhaal over het weekend</a:t>
            </a:r>
          </a:p>
          <a:p>
            <a:pPr algn="ctr">
              <a:lnSpc>
                <a:spcPts val="4109"/>
              </a:lnSpc>
            </a:pPr>
            <a:r>
              <a:rPr lang="en-US" sz="4566">
                <a:solidFill>
                  <a:srgbClr val="B48787"/>
                </a:solidFill>
                <a:latin typeface="Laila Bold"/>
              </a:rPr>
              <a:t>Luisteraar: Heb een goede luisterhouding en stel vragen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33070" y="5057775"/>
            <a:ext cx="17630834" cy="2303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29"/>
              </a:lnSpc>
            </a:pPr>
            <a:r>
              <a:rPr lang="en-US" sz="6366">
                <a:solidFill>
                  <a:srgbClr val="B48787"/>
                </a:solidFill>
                <a:latin typeface="Laila Bold"/>
              </a:rPr>
              <a:t>Ronde 2: </a:t>
            </a:r>
          </a:p>
          <a:p>
            <a:pPr algn="ctr">
              <a:lnSpc>
                <a:spcPts val="4109"/>
              </a:lnSpc>
            </a:pPr>
            <a:r>
              <a:rPr lang="en-US" sz="4566">
                <a:solidFill>
                  <a:srgbClr val="B48787"/>
                </a:solidFill>
                <a:latin typeface="Laila Bold"/>
              </a:rPr>
              <a:t>Verteller: vertel een verhaal over het weekend</a:t>
            </a:r>
          </a:p>
          <a:p>
            <a:pPr algn="ctr">
              <a:lnSpc>
                <a:spcPts val="4109"/>
              </a:lnSpc>
            </a:pPr>
            <a:r>
              <a:rPr lang="en-US" sz="4566">
                <a:solidFill>
                  <a:srgbClr val="B48787"/>
                </a:solidFill>
                <a:latin typeface="Laila Bold"/>
              </a:rPr>
              <a:t>Luisteraar: Kijk steeds de andere kant op, zeg niets en ga onderuit gezakt op je stoel zitten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605022" y="-2168563"/>
            <a:ext cx="12600049" cy="6394525"/>
          </a:xfrm>
          <a:custGeom>
            <a:avLst/>
            <a:gdLst/>
            <a:ahLst/>
            <a:cxnLst/>
            <a:rect l="l" t="t" r="r" b="b"/>
            <a:pathLst>
              <a:path w="12600049" h="6394525">
                <a:moveTo>
                  <a:pt x="0" y="0"/>
                </a:moveTo>
                <a:lnTo>
                  <a:pt x="12600049" y="0"/>
                </a:lnTo>
                <a:lnTo>
                  <a:pt x="12600049" y="6394526"/>
                </a:lnTo>
                <a:lnTo>
                  <a:pt x="0" y="63945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533070" y="330459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763670" y="6851984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1256691" y="716925"/>
            <a:ext cx="7031309" cy="79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29"/>
              </a:lnSpc>
            </a:pPr>
            <a:r>
              <a:rPr lang="en-US" sz="6366">
                <a:solidFill>
                  <a:srgbClr val="B48787"/>
                </a:solidFill>
                <a:latin typeface="Laila Bold"/>
              </a:rPr>
              <a:t>OEFENEN</a:t>
            </a:r>
          </a:p>
        </p:txBody>
      </p:sp>
      <p:sp>
        <p:nvSpPr>
          <p:cNvPr id="6" name="Freeform 6"/>
          <p:cNvSpPr/>
          <p:nvPr/>
        </p:nvSpPr>
        <p:spPr>
          <a:xfrm>
            <a:off x="0" y="8415743"/>
            <a:ext cx="5885628" cy="3928657"/>
          </a:xfrm>
          <a:custGeom>
            <a:avLst/>
            <a:gdLst/>
            <a:ahLst/>
            <a:cxnLst/>
            <a:rect l="l" t="t" r="r" b="b"/>
            <a:pathLst>
              <a:path w="5885628" h="3928657">
                <a:moveTo>
                  <a:pt x="0" y="0"/>
                </a:moveTo>
                <a:lnTo>
                  <a:pt x="5885628" y="0"/>
                </a:lnTo>
                <a:lnTo>
                  <a:pt x="5885628" y="3928657"/>
                </a:lnTo>
                <a:lnTo>
                  <a:pt x="0" y="392865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533070" y="4271037"/>
            <a:ext cx="17630834" cy="1123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>
                <a:solidFill>
                  <a:srgbClr val="B48787"/>
                </a:solidFill>
                <a:latin typeface="Laila Bold"/>
              </a:rPr>
              <a:t>Fluisterspel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10937802" y="3726325"/>
            <a:ext cx="6321498" cy="4219600"/>
          </a:xfrm>
          <a:custGeom>
            <a:avLst/>
            <a:gdLst/>
            <a:ahLst/>
            <a:cxnLst/>
            <a:rect l="l" t="t" r="r" b="b"/>
            <a:pathLst>
              <a:path w="6321498" h="4219600">
                <a:moveTo>
                  <a:pt x="0" y="4219600"/>
                </a:moveTo>
                <a:lnTo>
                  <a:pt x="6321498" y="4219600"/>
                </a:lnTo>
                <a:lnTo>
                  <a:pt x="6321498" y="0"/>
                </a:lnTo>
                <a:lnTo>
                  <a:pt x="0" y="0"/>
                </a:lnTo>
                <a:lnTo>
                  <a:pt x="0" y="42196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9168831">
            <a:off x="9174445" y="7332266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028700" y="1616525"/>
            <a:ext cx="6321498" cy="4219600"/>
          </a:xfrm>
          <a:custGeom>
            <a:avLst/>
            <a:gdLst/>
            <a:ahLst/>
            <a:cxnLst/>
            <a:rect l="l" t="t" r="r" b="b"/>
            <a:pathLst>
              <a:path w="6321498" h="4219600">
                <a:moveTo>
                  <a:pt x="0" y="0"/>
                </a:moveTo>
                <a:lnTo>
                  <a:pt x="6321498" y="0"/>
                </a:lnTo>
                <a:lnTo>
                  <a:pt x="6321498" y="4219600"/>
                </a:lnTo>
                <a:lnTo>
                  <a:pt x="0" y="421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1177029">
            <a:off x="-2530716" y="-3408000"/>
            <a:ext cx="11644271" cy="5909468"/>
          </a:xfrm>
          <a:custGeom>
            <a:avLst/>
            <a:gdLst/>
            <a:ahLst/>
            <a:cxnLst/>
            <a:rect l="l" t="t" r="r" b="b"/>
            <a:pathLst>
              <a:path w="11644271" h="5909468">
                <a:moveTo>
                  <a:pt x="0" y="0"/>
                </a:moveTo>
                <a:lnTo>
                  <a:pt x="11644271" y="0"/>
                </a:lnTo>
                <a:lnTo>
                  <a:pt x="11644271" y="5909468"/>
                </a:lnTo>
                <a:lnTo>
                  <a:pt x="0" y="59094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6433081" y="328008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0" y="4174622"/>
            <a:ext cx="18288000" cy="2061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23"/>
              </a:lnSpc>
            </a:pPr>
            <a:r>
              <a:rPr lang="en-US" sz="14359">
                <a:solidFill>
                  <a:srgbClr val="B48787"/>
                </a:solidFill>
                <a:latin typeface="Chunk Five"/>
              </a:rPr>
              <a:t>LUISTERHOUDING?</a:t>
            </a:r>
          </a:p>
        </p:txBody>
      </p:sp>
      <p:sp>
        <p:nvSpPr>
          <p:cNvPr id="8" name="Freeform 8"/>
          <p:cNvSpPr/>
          <p:nvPr/>
        </p:nvSpPr>
        <p:spPr>
          <a:xfrm>
            <a:off x="1028700" y="6173614"/>
            <a:ext cx="918068" cy="2577033"/>
          </a:xfrm>
          <a:custGeom>
            <a:avLst/>
            <a:gdLst/>
            <a:ahLst/>
            <a:cxnLst/>
            <a:rect l="l" t="t" r="r" b="b"/>
            <a:pathLst>
              <a:path w="918068" h="2577033">
                <a:moveTo>
                  <a:pt x="0" y="0"/>
                </a:moveTo>
                <a:lnTo>
                  <a:pt x="918068" y="0"/>
                </a:lnTo>
                <a:lnTo>
                  <a:pt x="918068" y="2577033"/>
                </a:lnTo>
                <a:lnTo>
                  <a:pt x="0" y="25770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5258820" y="2931326"/>
            <a:ext cx="7770360" cy="79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29"/>
              </a:lnSpc>
            </a:pPr>
            <a:r>
              <a:rPr lang="en-US" sz="6366">
                <a:solidFill>
                  <a:srgbClr val="B48787"/>
                </a:solidFill>
                <a:latin typeface="Laila Bold"/>
              </a:rPr>
              <a:t>Wat is een goede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0" y="6427809"/>
            <a:ext cx="18288000" cy="11620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8000">
                <a:solidFill>
                  <a:srgbClr val="B48787"/>
                </a:solidFill>
                <a:latin typeface="Chunk Five"/>
              </a:rPr>
              <a:t>LES 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605022" y="-2168563"/>
            <a:ext cx="12600049" cy="6394525"/>
          </a:xfrm>
          <a:custGeom>
            <a:avLst/>
            <a:gdLst/>
            <a:ahLst/>
            <a:cxnLst/>
            <a:rect l="l" t="t" r="r" b="b"/>
            <a:pathLst>
              <a:path w="12600049" h="6394525">
                <a:moveTo>
                  <a:pt x="0" y="0"/>
                </a:moveTo>
                <a:lnTo>
                  <a:pt x="12600049" y="0"/>
                </a:lnTo>
                <a:lnTo>
                  <a:pt x="12600049" y="6394526"/>
                </a:lnTo>
                <a:lnTo>
                  <a:pt x="0" y="63945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533070" y="330459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763670" y="6851984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1256691" y="716925"/>
            <a:ext cx="7031309" cy="794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29"/>
              </a:lnSpc>
            </a:pPr>
            <a:r>
              <a:rPr lang="en-US" sz="6366">
                <a:solidFill>
                  <a:srgbClr val="B48787"/>
                </a:solidFill>
                <a:latin typeface="Laila Bold"/>
              </a:rPr>
              <a:t>OEFENEN</a:t>
            </a:r>
          </a:p>
        </p:txBody>
      </p:sp>
      <p:sp>
        <p:nvSpPr>
          <p:cNvPr id="6" name="Freeform 6"/>
          <p:cNvSpPr/>
          <p:nvPr/>
        </p:nvSpPr>
        <p:spPr>
          <a:xfrm>
            <a:off x="0" y="8415743"/>
            <a:ext cx="5885628" cy="3928657"/>
          </a:xfrm>
          <a:custGeom>
            <a:avLst/>
            <a:gdLst/>
            <a:ahLst/>
            <a:cxnLst/>
            <a:rect l="l" t="t" r="r" b="b"/>
            <a:pathLst>
              <a:path w="5885628" h="3928657">
                <a:moveTo>
                  <a:pt x="0" y="0"/>
                </a:moveTo>
                <a:lnTo>
                  <a:pt x="5885628" y="0"/>
                </a:lnTo>
                <a:lnTo>
                  <a:pt x="5885628" y="3928657"/>
                </a:lnTo>
                <a:lnTo>
                  <a:pt x="0" y="392865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533070" y="4080537"/>
            <a:ext cx="17630834" cy="1428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0"/>
              </a:lnSpc>
            </a:pPr>
            <a:r>
              <a:rPr lang="en-US" sz="6000">
                <a:solidFill>
                  <a:srgbClr val="B48787"/>
                </a:solidFill>
                <a:latin typeface="Laila Bold"/>
              </a:rPr>
              <a:t>Wat hebben we de vorige les geleerd? </a:t>
            </a:r>
          </a:p>
          <a:p>
            <a:pPr algn="ctr">
              <a:lnSpc>
                <a:spcPts val="5400"/>
              </a:lnSpc>
            </a:pPr>
            <a:r>
              <a:rPr lang="en-US" sz="6000">
                <a:solidFill>
                  <a:srgbClr val="B48787"/>
                </a:solidFill>
                <a:latin typeface="Laila Bold"/>
              </a:rPr>
              <a:t>Verschil tussen horen en luisteren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16763670" y="6851984"/>
            <a:ext cx="991261" cy="2782486"/>
          </a:xfrm>
          <a:custGeom>
            <a:avLst/>
            <a:gdLst/>
            <a:ahLst/>
            <a:cxnLst/>
            <a:rect l="l" t="t" r="r" b="b"/>
            <a:pathLst>
              <a:path w="991261" h="2782486">
                <a:moveTo>
                  <a:pt x="0" y="0"/>
                </a:moveTo>
                <a:lnTo>
                  <a:pt x="991260" y="0"/>
                </a:lnTo>
                <a:lnTo>
                  <a:pt x="991260" y="2782486"/>
                </a:lnTo>
                <a:lnTo>
                  <a:pt x="0" y="27824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328583" y="2476500"/>
            <a:ext cx="17630834" cy="31547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0"/>
              </a:lnSpc>
            </a:pPr>
            <a:r>
              <a:rPr lang="en-US" sz="6000" dirty="0">
                <a:solidFill>
                  <a:srgbClr val="B48787"/>
                </a:solidFill>
                <a:latin typeface="Laila Bold"/>
              </a:rPr>
              <a:t>Let op! </a:t>
            </a:r>
          </a:p>
          <a:p>
            <a:pPr algn="ctr">
              <a:lnSpc>
                <a:spcPts val="5400"/>
              </a:lnSpc>
            </a:pPr>
            <a:endParaRPr lang="en-US" sz="4000" dirty="0">
              <a:solidFill>
                <a:srgbClr val="B48787"/>
              </a:solidFill>
              <a:latin typeface="Laila Bold"/>
            </a:endParaRPr>
          </a:p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rgbClr val="B48787"/>
                </a:solidFill>
                <a:latin typeface="Laila Bold"/>
              </a:rPr>
              <a:t>Het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volgende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filmpje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is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eigenlijk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bedoeld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voor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volwassenen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Kijk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het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eerst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zelf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en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bepaal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dan of het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geschikt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is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voor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jouw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 </a:t>
            </a:r>
            <a:r>
              <a:rPr lang="en-US" sz="4000" dirty="0" err="1">
                <a:solidFill>
                  <a:srgbClr val="B48787"/>
                </a:solidFill>
                <a:latin typeface="Laila Bold"/>
              </a:rPr>
              <a:t>groep</a:t>
            </a:r>
            <a:r>
              <a:rPr lang="en-US" sz="4000" dirty="0">
                <a:solidFill>
                  <a:srgbClr val="B48787"/>
                </a:solidFill>
                <a:latin typeface="Laila Bold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8414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191</Words>
  <Application>Microsoft Office PowerPoint</Application>
  <PresentationFormat>Aangepast</PresentationFormat>
  <Paragraphs>40</Paragraphs>
  <Slides>13</Slides>
  <Notes>0</Notes>
  <HiddenSlides>0</HiddenSlides>
  <MMClips>2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9" baseType="lpstr">
      <vt:lpstr>Laila Bold</vt:lpstr>
      <vt:lpstr>Chunk Five</vt:lpstr>
      <vt:lpstr>Arial</vt:lpstr>
      <vt:lpstr>Laila</vt:lpstr>
      <vt:lpstr>Calibri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Luisterhouding</dc:title>
  <dc:creator>Femke Bosmans</dc:creator>
  <cp:lastModifiedBy>Femke Bosmans</cp:lastModifiedBy>
  <cp:revision>2</cp:revision>
  <dcterms:created xsi:type="dcterms:W3CDTF">2006-08-16T00:00:00Z</dcterms:created>
  <dcterms:modified xsi:type="dcterms:W3CDTF">2024-01-29T07:25:16Z</dcterms:modified>
  <dc:identifier>DAF7Fc4qXpA</dc:identifier>
</cp:coreProperties>
</file>