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Moonlight Bold" panose="020B0604020202020204" charset="0"/>
      <p:regular r:id="rId29"/>
    </p:embeddedFont>
    <p:embeddedFont>
      <p:font typeface="Questrial" panose="020F0502020204030204" pitchFamily="2" charset="0"/>
      <p:regular r:id="rId30"/>
    </p:embeddedFont>
    <p:embeddedFont>
      <p:font typeface="Roca Two" panose="020B0604020202020204" charset="0"/>
      <p:regular r:id="rId31"/>
    </p:embeddedFont>
    <p:embeddedFont>
      <p:font typeface="Roca Two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5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grpSp>
        <p:nvGrpSpPr>
          <p:cNvPr id="2" name="Group 2"/>
          <p:cNvGrpSpPr/>
          <p:nvPr/>
        </p:nvGrpSpPr>
        <p:grpSpPr>
          <a:xfrm>
            <a:off x="11555216" y="5794953"/>
            <a:ext cx="3739734" cy="2257863"/>
            <a:chOff x="0" y="0"/>
            <a:chExt cx="4986312" cy="3010484"/>
          </a:xfrm>
        </p:grpSpPr>
        <p:sp>
          <p:nvSpPr>
            <p:cNvPr id="3" name="Freeform 3"/>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2"/>
              <a:stretch>
                <a:fillRect r="-1" b="1"/>
              </a:stretch>
            </a:blipFill>
          </p:spPr>
        </p:sp>
      </p:grpSp>
      <p:sp>
        <p:nvSpPr>
          <p:cNvPr id="4" name="Freeform 4"/>
          <p:cNvSpPr/>
          <p:nvPr/>
        </p:nvSpPr>
        <p:spPr>
          <a:xfrm>
            <a:off x="16333175" y="3515087"/>
            <a:ext cx="4314615" cy="4114800"/>
          </a:xfrm>
          <a:custGeom>
            <a:avLst/>
            <a:gdLst/>
            <a:ahLst/>
            <a:cxnLst/>
            <a:rect l="l" t="t" r="r" b="b"/>
            <a:pathLst>
              <a:path w="4314615" h="4114800">
                <a:moveTo>
                  <a:pt x="0" y="0"/>
                </a:moveTo>
                <a:lnTo>
                  <a:pt x="4314615" y="0"/>
                </a:lnTo>
                <a:lnTo>
                  <a:pt x="4314615"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l="-112" r="-112"/>
            </a:stretch>
          </a:blipFill>
        </p:spPr>
      </p:sp>
      <p:grpSp>
        <p:nvGrpSpPr>
          <p:cNvPr id="5" name="Group 5"/>
          <p:cNvGrpSpPr/>
          <p:nvPr/>
        </p:nvGrpSpPr>
        <p:grpSpPr>
          <a:xfrm rot="738180">
            <a:off x="13888333" y="1886426"/>
            <a:ext cx="3739734" cy="2257863"/>
            <a:chOff x="0" y="0"/>
            <a:chExt cx="4986312" cy="3010484"/>
          </a:xfrm>
        </p:grpSpPr>
        <p:sp>
          <p:nvSpPr>
            <p:cNvPr id="6" name="Freeform 6"/>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2"/>
              <a:stretch>
                <a:fillRect r="-1" b="1"/>
              </a:stretch>
            </a:blipFill>
          </p:spPr>
        </p:sp>
      </p:grpSp>
      <p:sp>
        <p:nvSpPr>
          <p:cNvPr id="7" name="Freeform 7"/>
          <p:cNvSpPr/>
          <p:nvPr/>
        </p:nvSpPr>
        <p:spPr>
          <a:xfrm>
            <a:off x="-1128608" y="-1028700"/>
            <a:ext cx="4314615" cy="4114800"/>
          </a:xfrm>
          <a:custGeom>
            <a:avLst/>
            <a:gdLst/>
            <a:ahLst/>
            <a:cxnLst/>
            <a:rect l="l" t="t" r="r" b="b"/>
            <a:pathLst>
              <a:path w="4314615" h="4114800">
                <a:moveTo>
                  <a:pt x="0" y="0"/>
                </a:moveTo>
                <a:lnTo>
                  <a:pt x="4314616" y="0"/>
                </a:lnTo>
                <a:lnTo>
                  <a:pt x="4314616"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t="-3" b="-3"/>
            </a:stretch>
          </a:blipFill>
        </p:spPr>
      </p:sp>
      <p:sp>
        <p:nvSpPr>
          <p:cNvPr id="8" name="Freeform 8"/>
          <p:cNvSpPr/>
          <p:nvPr/>
        </p:nvSpPr>
        <p:spPr>
          <a:xfrm>
            <a:off x="272758" y="2873273"/>
            <a:ext cx="2100996" cy="2270227"/>
          </a:xfrm>
          <a:custGeom>
            <a:avLst/>
            <a:gdLst/>
            <a:ahLst/>
            <a:cxnLst/>
            <a:rect l="l" t="t" r="r" b="b"/>
            <a:pathLst>
              <a:path w="2100996" h="2270227">
                <a:moveTo>
                  <a:pt x="0" y="0"/>
                </a:moveTo>
                <a:lnTo>
                  <a:pt x="2100996" y="0"/>
                </a:lnTo>
                <a:lnTo>
                  <a:pt x="2100996" y="2270227"/>
                </a:lnTo>
                <a:lnTo>
                  <a:pt x="0" y="2270227"/>
                </a:lnTo>
                <a:lnTo>
                  <a:pt x="0" y="0"/>
                </a:lnTo>
                <a:close/>
              </a:path>
            </a:pathLst>
          </a:custGeom>
          <a:blipFill>
            <a:blip>
              <a:alphaModFix amt="74000"/>
              <a:extLst>
                <a:ext uri="{96DAC541-7B7A-43D3-8B79-37D633B846F1}">
                  <asvg:svgBlip xmlns:asvg="http://schemas.microsoft.com/office/drawing/2016/SVG/main" r:embed="rId4"/>
                </a:ext>
              </a:extLst>
            </a:blip>
            <a:stretch>
              <a:fillRect l="-184" r="-184"/>
            </a:stretch>
          </a:blipFill>
        </p:spPr>
      </p:sp>
      <p:sp>
        <p:nvSpPr>
          <p:cNvPr id="9" name="Freeform 9"/>
          <p:cNvSpPr/>
          <p:nvPr/>
        </p:nvSpPr>
        <p:spPr>
          <a:xfrm>
            <a:off x="15865535" y="1028700"/>
            <a:ext cx="2100996" cy="2270227"/>
          </a:xfrm>
          <a:custGeom>
            <a:avLst/>
            <a:gdLst/>
            <a:ahLst/>
            <a:cxnLst/>
            <a:rect l="l" t="t" r="r" b="b"/>
            <a:pathLst>
              <a:path w="2100996" h="2270227">
                <a:moveTo>
                  <a:pt x="0" y="0"/>
                </a:moveTo>
                <a:lnTo>
                  <a:pt x="2100996" y="0"/>
                </a:lnTo>
                <a:lnTo>
                  <a:pt x="2100996" y="2270227"/>
                </a:lnTo>
                <a:lnTo>
                  <a:pt x="0" y="2270227"/>
                </a:lnTo>
                <a:lnTo>
                  <a:pt x="0" y="0"/>
                </a:lnTo>
                <a:close/>
              </a:path>
            </a:pathLst>
          </a:custGeom>
          <a:blipFill>
            <a:blip>
              <a:alphaModFix amt="74000"/>
              <a:extLst>
                <a:ext uri="{96DAC541-7B7A-43D3-8B79-37D633B846F1}">
                  <asvg:svgBlip xmlns:asvg="http://schemas.microsoft.com/office/drawing/2016/SVG/main" r:embed="rId4"/>
                </a:ext>
              </a:extLst>
            </a:blip>
            <a:stretch>
              <a:fillRect l="-184" r="-184"/>
            </a:stretch>
          </a:blipFill>
        </p:spPr>
      </p:sp>
      <p:grpSp>
        <p:nvGrpSpPr>
          <p:cNvPr id="10" name="Group 10"/>
          <p:cNvGrpSpPr/>
          <p:nvPr/>
        </p:nvGrpSpPr>
        <p:grpSpPr>
          <a:xfrm rot="738180">
            <a:off x="4794895" y="-466544"/>
            <a:ext cx="3739734" cy="2257863"/>
            <a:chOff x="0" y="0"/>
            <a:chExt cx="4986312" cy="3010484"/>
          </a:xfrm>
        </p:grpSpPr>
        <p:sp>
          <p:nvSpPr>
            <p:cNvPr id="11" name="Freeform 11"/>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2"/>
              <a:stretch>
                <a:fillRect r="-1" b="1"/>
              </a:stretch>
            </a:blipFill>
          </p:spPr>
        </p:sp>
      </p:grpSp>
      <p:sp>
        <p:nvSpPr>
          <p:cNvPr id="12" name="Freeform 12"/>
          <p:cNvSpPr/>
          <p:nvPr/>
        </p:nvSpPr>
        <p:spPr>
          <a:xfrm rot="-6747360">
            <a:off x="11955028" y="-620192"/>
            <a:ext cx="2100996" cy="2270227"/>
          </a:xfrm>
          <a:custGeom>
            <a:avLst/>
            <a:gdLst/>
            <a:ahLst/>
            <a:cxnLst/>
            <a:rect l="l" t="t" r="r" b="b"/>
            <a:pathLst>
              <a:path w="2100996" h="2270227">
                <a:moveTo>
                  <a:pt x="0" y="0"/>
                </a:moveTo>
                <a:lnTo>
                  <a:pt x="2100995" y="0"/>
                </a:lnTo>
                <a:lnTo>
                  <a:pt x="2100995" y="2270227"/>
                </a:lnTo>
                <a:lnTo>
                  <a:pt x="0" y="2270227"/>
                </a:lnTo>
                <a:lnTo>
                  <a:pt x="0" y="0"/>
                </a:lnTo>
                <a:close/>
              </a:path>
            </a:pathLst>
          </a:custGeom>
          <a:blipFill>
            <a:blip>
              <a:alphaModFix amt="74000"/>
              <a:extLst>
                <a:ext uri="{96DAC541-7B7A-43D3-8B79-37D633B846F1}">
                  <asvg:svgBlip xmlns:asvg="http://schemas.microsoft.com/office/drawing/2016/SVG/main" r:embed="rId4"/>
                </a:ext>
              </a:extLst>
            </a:blip>
            <a:stretch>
              <a:fillRect l="-184" r="-184"/>
            </a:stretch>
          </a:blipFill>
        </p:spPr>
      </p:sp>
      <p:sp>
        <p:nvSpPr>
          <p:cNvPr id="13" name="Freeform 13"/>
          <p:cNvSpPr/>
          <p:nvPr/>
        </p:nvSpPr>
        <p:spPr>
          <a:xfrm>
            <a:off x="11136964" y="5995416"/>
            <a:ext cx="4576237" cy="4114800"/>
          </a:xfrm>
          <a:custGeom>
            <a:avLst/>
            <a:gdLst/>
            <a:ahLst/>
            <a:cxnLst/>
            <a:rect l="l" t="t" r="r" b="b"/>
            <a:pathLst>
              <a:path w="4576237" h="4114800">
                <a:moveTo>
                  <a:pt x="0" y="0"/>
                </a:moveTo>
                <a:lnTo>
                  <a:pt x="4576237" y="0"/>
                </a:lnTo>
                <a:lnTo>
                  <a:pt x="457623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4" name="Freeform 14"/>
          <p:cNvSpPr/>
          <p:nvPr/>
        </p:nvSpPr>
        <p:spPr>
          <a:xfrm>
            <a:off x="15865535" y="8052816"/>
            <a:ext cx="2208332" cy="1885363"/>
          </a:xfrm>
          <a:custGeom>
            <a:avLst/>
            <a:gdLst/>
            <a:ahLst/>
            <a:cxnLst/>
            <a:rect l="l" t="t" r="r" b="b"/>
            <a:pathLst>
              <a:path w="2208332" h="1885363">
                <a:moveTo>
                  <a:pt x="0" y="0"/>
                </a:moveTo>
                <a:lnTo>
                  <a:pt x="2208332" y="0"/>
                </a:lnTo>
                <a:lnTo>
                  <a:pt x="2208332" y="1885363"/>
                </a:lnTo>
                <a:lnTo>
                  <a:pt x="0" y="1885363"/>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5" name="Freeform 15"/>
          <p:cNvSpPr/>
          <p:nvPr/>
        </p:nvSpPr>
        <p:spPr>
          <a:xfrm rot="1525431">
            <a:off x="3893173" y="5578555"/>
            <a:ext cx="3582993" cy="4102663"/>
          </a:xfrm>
          <a:custGeom>
            <a:avLst/>
            <a:gdLst/>
            <a:ahLst/>
            <a:cxnLst/>
            <a:rect l="l" t="t" r="r" b="b"/>
            <a:pathLst>
              <a:path w="3582993" h="4102663">
                <a:moveTo>
                  <a:pt x="0" y="0"/>
                </a:moveTo>
                <a:lnTo>
                  <a:pt x="3582992" y="0"/>
                </a:lnTo>
                <a:lnTo>
                  <a:pt x="3582992" y="4102664"/>
                </a:lnTo>
                <a:lnTo>
                  <a:pt x="0" y="4102664"/>
                </a:lnTo>
                <a:lnTo>
                  <a:pt x="0" y="0"/>
                </a:lnTo>
                <a:close/>
              </a:path>
            </a:pathLst>
          </a:custGeom>
          <a:blipFill>
            <a:blip r:embed="rId7"/>
            <a:stretch>
              <a:fillRect/>
            </a:stretch>
          </a:blipFill>
        </p:spPr>
      </p:sp>
      <p:sp>
        <p:nvSpPr>
          <p:cNvPr id="16" name="Freeform 16"/>
          <p:cNvSpPr/>
          <p:nvPr/>
        </p:nvSpPr>
        <p:spPr>
          <a:xfrm rot="67137">
            <a:off x="661347" y="5605498"/>
            <a:ext cx="3424814" cy="4501398"/>
          </a:xfrm>
          <a:custGeom>
            <a:avLst/>
            <a:gdLst/>
            <a:ahLst/>
            <a:cxnLst/>
            <a:rect l="l" t="t" r="r" b="b"/>
            <a:pathLst>
              <a:path w="3424814" h="4501398">
                <a:moveTo>
                  <a:pt x="0" y="0"/>
                </a:moveTo>
                <a:lnTo>
                  <a:pt x="3424814" y="0"/>
                </a:lnTo>
                <a:lnTo>
                  <a:pt x="3424814" y="4501398"/>
                </a:lnTo>
                <a:lnTo>
                  <a:pt x="0" y="4501398"/>
                </a:lnTo>
                <a:lnTo>
                  <a:pt x="0" y="0"/>
                </a:lnTo>
                <a:close/>
              </a:path>
            </a:pathLst>
          </a:custGeom>
          <a:blipFill>
            <a:blip r:embed="rId8"/>
            <a:stretch>
              <a:fillRect/>
            </a:stretch>
          </a:blipFill>
        </p:spPr>
      </p:sp>
      <p:sp>
        <p:nvSpPr>
          <p:cNvPr id="17" name="TextBox 17"/>
          <p:cNvSpPr txBox="1"/>
          <p:nvPr/>
        </p:nvSpPr>
        <p:spPr>
          <a:xfrm>
            <a:off x="2373754" y="2831944"/>
            <a:ext cx="13540492" cy="2289124"/>
          </a:xfrm>
          <a:prstGeom prst="rect">
            <a:avLst/>
          </a:prstGeom>
        </p:spPr>
        <p:txBody>
          <a:bodyPr lIns="0" tIns="0" rIns="0" bIns="0" rtlCol="0" anchor="t">
            <a:spAutoFit/>
          </a:bodyPr>
          <a:lstStyle/>
          <a:p>
            <a:pPr algn="ctr">
              <a:lnSpc>
                <a:spcPts val="18723"/>
              </a:lnSpc>
            </a:pPr>
            <a:r>
              <a:rPr lang="en-US" sz="13372">
                <a:solidFill>
                  <a:srgbClr val="485417"/>
                </a:solidFill>
                <a:latin typeface="Roca Two"/>
                <a:ea typeface="Roca Two"/>
                <a:cs typeface="Roca Two"/>
                <a:sym typeface="Roca Two"/>
              </a:rPr>
              <a:t>Ken ik de juf?</a:t>
            </a:r>
          </a:p>
        </p:txBody>
      </p:sp>
      <p:sp>
        <p:nvSpPr>
          <p:cNvPr id="18" name="TextBox 18"/>
          <p:cNvSpPr txBox="1"/>
          <p:nvPr/>
        </p:nvSpPr>
        <p:spPr>
          <a:xfrm>
            <a:off x="4597289" y="1665008"/>
            <a:ext cx="9093432" cy="1350350"/>
          </a:xfrm>
          <a:prstGeom prst="rect">
            <a:avLst/>
          </a:prstGeom>
        </p:spPr>
        <p:txBody>
          <a:bodyPr lIns="0" tIns="0" rIns="0" bIns="0" rtlCol="0" anchor="t">
            <a:spAutoFit/>
          </a:bodyPr>
          <a:lstStyle/>
          <a:p>
            <a:pPr algn="ctr">
              <a:lnSpc>
                <a:spcPts val="9717"/>
              </a:lnSpc>
            </a:pPr>
            <a:r>
              <a:rPr lang="en-US" sz="6940" b="1" spc="762">
                <a:solidFill>
                  <a:srgbClr val="000000"/>
                </a:solidFill>
                <a:latin typeface="Moonlight Bold"/>
                <a:ea typeface="Moonlight Bold"/>
                <a:cs typeface="Moonlight Bold"/>
                <a:sym typeface="Moonlight Bold"/>
              </a:rPr>
              <a:t>HOE GOED</a:t>
            </a:r>
          </a:p>
        </p:txBody>
      </p:sp>
      <p:sp>
        <p:nvSpPr>
          <p:cNvPr id="19" name="Freeform 19"/>
          <p:cNvSpPr/>
          <p:nvPr/>
        </p:nvSpPr>
        <p:spPr>
          <a:xfrm>
            <a:off x="8140063" y="7787706"/>
            <a:ext cx="2007874" cy="2007874"/>
          </a:xfrm>
          <a:custGeom>
            <a:avLst/>
            <a:gdLst/>
            <a:ahLst/>
            <a:cxnLst/>
            <a:rect l="l" t="t" r="r" b="b"/>
            <a:pathLst>
              <a:path w="2007874" h="2007874">
                <a:moveTo>
                  <a:pt x="0" y="0"/>
                </a:moveTo>
                <a:lnTo>
                  <a:pt x="2007874" y="0"/>
                </a:lnTo>
                <a:lnTo>
                  <a:pt x="2007874" y="2007875"/>
                </a:lnTo>
                <a:lnTo>
                  <a:pt x="0" y="2007875"/>
                </a:lnTo>
                <a:lnTo>
                  <a:pt x="0" y="0"/>
                </a:lnTo>
                <a:close/>
              </a:path>
            </a:pathLst>
          </a:custGeom>
          <a:blipFill>
            <a:blip r:embed="rId9"/>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4877902" y="2141621"/>
            <a:ext cx="8532206" cy="6013284"/>
          </a:xfrm>
          <a:prstGeom prst="rect">
            <a:avLst/>
          </a:prstGeom>
        </p:spPr>
        <p:txBody>
          <a:bodyPr lIns="0" tIns="0" rIns="0" bIns="0" rtlCol="0" anchor="t">
            <a:spAutoFit/>
          </a:bodyPr>
          <a:lstStyle/>
          <a:p>
            <a:pPr algn="ctr">
              <a:lnSpc>
                <a:spcPts val="15817"/>
              </a:lnSpc>
            </a:pPr>
            <a:r>
              <a:rPr lang="en-US" sz="13292">
                <a:solidFill>
                  <a:srgbClr val="485417"/>
                </a:solidFill>
                <a:latin typeface="Roca Two"/>
                <a:ea typeface="Roca Two"/>
                <a:cs typeface="Roca Two"/>
                <a:sym typeface="Roca Two"/>
              </a:rPr>
              <a:t>Mijn juf doet dit heel vaak:</a:t>
            </a:r>
          </a:p>
        </p:txBody>
      </p:sp>
      <p:grpSp>
        <p:nvGrpSpPr>
          <p:cNvPr id="4" name="Group 4"/>
          <p:cNvGrpSpPr/>
          <p:nvPr/>
        </p:nvGrpSpPr>
        <p:grpSpPr>
          <a:xfrm rot="738180">
            <a:off x="940546" y="7161095"/>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3607720" y="1219600"/>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4390739" y="1623994"/>
            <a:ext cx="10094281" cy="7048538"/>
          </a:xfrm>
          <a:prstGeom prst="rect">
            <a:avLst/>
          </a:prstGeom>
        </p:spPr>
        <p:txBody>
          <a:bodyPr lIns="0" tIns="0" rIns="0" bIns="0" rtlCol="0" anchor="t">
            <a:spAutoFit/>
          </a:bodyPr>
          <a:lstStyle/>
          <a:p>
            <a:pPr algn="ctr">
              <a:lnSpc>
                <a:spcPts val="13883"/>
              </a:lnSpc>
            </a:pPr>
            <a:r>
              <a:rPr lang="en-US" sz="11666">
                <a:solidFill>
                  <a:srgbClr val="485417"/>
                </a:solidFill>
                <a:latin typeface="Roca Two"/>
                <a:ea typeface="Roca Two"/>
                <a:cs typeface="Roca Two"/>
                <a:sym typeface="Roca Two"/>
              </a:rPr>
              <a:t>Het leukste dat mijn juf tegen mij heeft gezegd:</a:t>
            </a:r>
          </a:p>
        </p:txBody>
      </p:sp>
      <p:grpSp>
        <p:nvGrpSpPr>
          <p:cNvPr id="4" name="Group 4"/>
          <p:cNvGrpSpPr/>
          <p:nvPr/>
        </p:nvGrpSpPr>
        <p:grpSpPr>
          <a:xfrm rot="738180">
            <a:off x="14350660" y="93466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226306" y="6627943"/>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3802981" y="2811323"/>
            <a:ext cx="10682038" cy="4658208"/>
          </a:xfrm>
          <a:prstGeom prst="rect">
            <a:avLst/>
          </a:prstGeom>
        </p:spPr>
        <p:txBody>
          <a:bodyPr lIns="0" tIns="0" rIns="0" bIns="0" rtlCol="0" anchor="t">
            <a:spAutoFit/>
          </a:bodyPr>
          <a:lstStyle/>
          <a:p>
            <a:pPr algn="ctr">
              <a:lnSpc>
                <a:spcPts val="18324"/>
              </a:lnSpc>
            </a:pPr>
            <a:r>
              <a:rPr lang="en-US" sz="15399">
                <a:solidFill>
                  <a:srgbClr val="485417"/>
                </a:solidFill>
                <a:latin typeface="Roca Two"/>
                <a:ea typeface="Roca Two"/>
                <a:cs typeface="Roca Two"/>
                <a:sym typeface="Roca Two"/>
              </a:rPr>
              <a:t>Dit kan de juf goed:</a:t>
            </a:r>
          </a:p>
        </p:txBody>
      </p:sp>
      <p:grpSp>
        <p:nvGrpSpPr>
          <p:cNvPr id="4" name="Group 4"/>
          <p:cNvGrpSpPr/>
          <p:nvPr/>
        </p:nvGrpSpPr>
        <p:grpSpPr>
          <a:xfrm rot="738180">
            <a:off x="14350660" y="93466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226306" y="6627943"/>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3924754" y="2908589"/>
            <a:ext cx="10438501" cy="4848286"/>
          </a:xfrm>
          <a:prstGeom prst="rect">
            <a:avLst/>
          </a:prstGeom>
        </p:spPr>
        <p:txBody>
          <a:bodyPr lIns="0" tIns="0" rIns="0" bIns="0" rtlCol="0" anchor="t">
            <a:spAutoFit/>
          </a:bodyPr>
          <a:lstStyle/>
          <a:p>
            <a:pPr algn="ctr">
              <a:lnSpc>
                <a:spcPts val="12731"/>
              </a:lnSpc>
            </a:pPr>
            <a:r>
              <a:rPr lang="en-US" sz="10698">
                <a:solidFill>
                  <a:srgbClr val="485417"/>
                </a:solidFill>
                <a:latin typeface="Roca Two"/>
                <a:ea typeface="Roca Two"/>
                <a:cs typeface="Roca Two"/>
                <a:sym typeface="Roca Two"/>
              </a:rPr>
              <a:t>Dit is mijn tip aan de juf voor volgend jaar:</a:t>
            </a:r>
          </a:p>
        </p:txBody>
      </p:sp>
      <p:grpSp>
        <p:nvGrpSpPr>
          <p:cNvPr id="4" name="Group 4"/>
          <p:cNvGrpSpPr/>
          <p:nvPr/>
        </p:nvGrpSpPr>
        <p:grpSpPr>
          <a:xfrm rot="738180">
            <a:off x="14350660" y="93466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226306" y="6627943"/>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3802990" y="2193684"/>
            <a:ext cx="10019170" cy="5909157"/>
          </a:xfrm>
          <a:prstGeom prst="rect">
            <a:avLst/>
          </a:prstGeom>
        </p:spPr>
        <p:txBody>
          <a:bodyPr lIns="0" tIns="0" rIns="0" bIns="0" rtlCol="0" anchor="t">
            <a:spAutoFit/>
          </a:bodyPr>
          <a:lstStyle/>
          <a:p>
            <a:pPr algn="ctr">
              <a:lnSpc>
                <a:spcPts val="11633"/>
              </a:lnSpc>
            </a:pPr>
            <a:r>
              <a:rPr lang="en-US" sz="9775">
                <a:solidFill>
                  <a:srgbClr val="485417"/>
                </a:solidFill>
                <a:latin typeface="Roca Two"/>
                <a:ea typeface="Roca Two"/>
                <a:cs typeface="Roca Two"/>
                <a:sym typeface="Roca Two"/>
              </a:rPr>
              <a:t>Dit wil ik heeeel graag nog doen voor de vakantie begint:</a:t>
            </a:r>
          </a:p>
        </p:txBody>
      </p:sp>
      <p:grpSp>
        <p:nvGrpSpPr>
          <p:cNvPr id="4" name="Group 4"/>
          <p:cNvGrpSpPr/>
          <p:nvPr/>
        </p:nvGrpSpPr>
        <p:grpSpPr>
          <a:xfrm rot="738180">
            <a:off x="14350660" y="93466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254462" y="7386752"/>
            <a:ext cx="2725445" cy="2412797"/>
            <a:chOff x="0" y="0"/>
            <a:chExt cx="3633927" cy="3217062"/>
          </a:xfrm>
        </p:grpSpPr>
        <p:sp>
          <p:nvSpPr>
            <p:cNvPr id="7" name="Freeform 7"/>
            <p:cNvSpPr/>
            <p:nvPr/>
          </p:nvSpPr>
          <p:spPr>
            <a:xfrm>
              <a:off x="0" y="0"/>
              <a:ext cx="3633978" cy="3217037"/>
            </a:xfrm>
            <a:custGeom>
              <a:avLst/>
              <a:gdLst/>
              <a:ahLst/>
              <a:cxnLst/>
              <a:rect l="l" t="t" r="r" b="b"/>
              <a:pathLst>
                <a:path w="3633978" h="3217037">
                  <a:moveTo>
                    <a:pt x="0" y="0"/>
                  </a:moveTo>
                  <a:lnTo>
                    <a:pt x="3633978" y="0"/>
                  </a:lnTo>
                  <a:lnTo>
                    <a:pt x="3633978" y="3217037"/>
                  </a:lnTo>
                  <a:lnTo>
                    <a:pt x="0" y="3217037"/>
                  </a:lnTo>
                  <a:lnTo>
                    <a:pt x="0" y="0"/>
                  </a:lnTo>
                  <a:close/>
                </a:path>
              </a:pathLst>
            </a:custGeom>
            <a:blipFill>
              <a:blip r:embed="rId3"/>
              <a:stretch>
                <a:fillRect l="-23316" r="-23314"/>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Freeform 6"/>
          <p:cNvSpPr/>
          <p:nvPr/>
        </p:nvSpPr>
        <p:spPr>
          <a:xfrm rot="-3216286">
            <a:off x="1198085" y="1250679"/>
            <a:ext cx="2891549" cy="3905300"/>
          </a:xfrm>
          <a:custGeom>
            <a:avLst/>
            <a:gdLst/>
            <a:ahLst/>
            <a:cxnLst/>
            <a:rect l="l" t="t" r="r" b="b"/>
            <a:pathLst>
              <a:path w="2891549" h="3905300">
                <a:moveTo>
                  <a:pt x="0" y="0"/>
                </a:moveTo>
                <a:lnTo>
                  <a:pt x="2891549" y="0"/>
                </a:lnTo>
                <a:lnTo>
                  <a:pt x="2891549" y="3905300"/>
                </a:lnTo>
                <a:lnTo>
                  <a:pt x="0" y="3905300"/>
                </a:lnTo>
                <a:lnTo>
                  <a:pt x="0" y="0"/>
                </a:lnTo>
                <a:close/>
              </a:path>
            </a:pathLst>
          </a:custGeom>
          <a:blipFill>
            <a:blip r:embed="rId6"/>
            <a:stretch>
              <a:fillRect/>
            </a:stretch>
          </a:blipFill>
        </p:spPr>
      </p:sp>
      <p:sp>
        <p:nvSpPr>
          <p:cNvPr id="7" name="Freeform 7"/>
          <p:cNvSpPr/>
          <p:nvPr/>
        </p:nvSpPr>
        <p:spPr>
          <a:xfrm>
            <a:off x="11321705" y="5525704"/>
            <a:ext cx="7626096" cy="8229600"/>
          </a:xfrm>
          <a:custGeom>
            <a:avLst/>
            <a:gdLst/>
            <a:ahLst/>
            <a:cxnLst/>
            <a:rect l="l" t="t" r="r" b="b"/>
            <a:pathLst>
              <a:path w="7626096" h="8229600">
                <a:moveTo>
                  <a:pt x="0" y="0"/>
                </a:moveTo>
                <a:lnTo>
                  <a:pt x="7626096" y="0"/>
                </a:lnTo>
                <a:lnTo>
                  <a:pt x="7626096" y="8229600"/>
                </a:lnTo>
                <a:lnTo>
                  <a:pt x="0" y="8229600"/>
                </a:lnTo>
                <a:lnTo>
                  <a:pt x="0" y="0"/>
                </a:lnTo>
                <a:close/>
              </a:path>
            </a:pathLst>
          </a:custGeom>
          <a:blipFill>
            <a:blip r:embed="rId7"/>
            <a:stretch>
              <a:fillRect/>
            </a:stretch>
          </a:blipFill>
        </p:spPr>
      </p:sp>
      <p:sp>
        <p:nvSpPr>
          <p:cNvPr id="8" name="Freeform 8"/>
          <p:cNvSpPr/>
          <p:nvPr/>
        </p:nvSpPr>
        <p:spPr>
          <a:xfrm>
            <a:off x="7519859" y="7801409"/>
            <a:ext cx="1456891" cy="1456891"/>
          </a:xfrm>
          <a:custGeom>
            <a:avLst/>
            <a:gdLst/>
            <a:ahLst/>
            <a:cxnLst/>
            <a:rect l="l" t="t" r="r" b="b"/>
            <a:pathLst>
              <a:path w="1456891" h="1456891">
                <a:moveTo>
                  <a:pt x="0" y="0"/>
                </a:moveTo>
                <a:lnTo>
                  <a:pt x="1456892" y="0"/>
                </a:lnTo>
                <a:lnTo>
                  <a:pt x="1456892" y="1456891"/>
                </a:lnTo>
                <a:lnTo>
                  <a:pt x="0" y="1456891"/>
                </a:lnTo>
                <a:lnTo>
                  <a:pt x="0" y="0"/>
                </a:lnTo>
                <a:close/>
              </a:path>
            </a:pathLst>
          </a:custGeom>
          <a:blipFill>
            <a:blip r:embed="rId8"/>
            <a:stretch>
              <a:fillRect/>
            </a:stretch>
          </a:blipFill>
        </p:spPr>
      </p:sp>
      <p:sp>
        <p:nvSpPr>
          <p:cNvPr id="9" name="TextBox 9"/>
          <p:cNvSpPr txBox="1"/>
          <p:nvPr/>
        </p:nvSpPr>
        <p:spPr>
          <a:xfrm>
            <a:off x="4830129" y="2595737"/>
            <a:ext cx="8337875" cy="1672378"/>
          </a:xfrm>
          <a:prstGeom prst="rect">
            <a:avLst/>
          </a:prstGeom>
        </p:spPr>
        <p:txBody>
          <a:bodyPr lIns="0" tIns="0" rIns="0" bIns="0" rtlCol="0" anchor="t">
            <a:spAutoFit/>
          </a:bodyPr>
          <a:lstStyle/>
          <a:p>
            <a:pPr algn="ctr">
              <a:lnSpc>
                <a:spcPts val="12300"/>
              </a:lnSpc>
            </a:pPr>
            <a:r>
              <a:rPr lang="en-US" sz="12300" b="1" spc="-430">
                <a:solidFill>
                  <a:srgbClr val="3903B6"/>
                </a:solidFill>
                <a:latin typeface="Moonlight Bold"/>
                <a:ea typeface="Moonlight Bold"/>
                <a:cs typeface="Moonlight Bold"/>
                <a:sym typeface="Moonlight Bold"/>
              </a:rPr>
              <a:t>Hoe goed </a:t>
            </a:r>
          </a:p>
        </p:txBody>
      </p:sp>
      <p:sp>
        <p:nvSpPr>
          <p:cNvPr id="10" name="TextBox 10"/>
          <p:cNvSpPr txBox="1"/>
          <p:nvPr/>
        </p:nvSpPr>
        <p:spPr>
          <a:xfrm>
            <a:off x="4830129" y="4543602"/>
            <a:ext cx="8337875" cy="32080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Ken ik de meester?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4805418" y="3133902"/>
            <a:ext cx="8337875"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Wat is mijn favoriete kleur?</a:t>
            </a:r>
          </a:p>
        </p:txBody>
      </p:sp>
      <p:sp>
        <p:nvSpPr>
          <p:cNvPr id="7" name="Freeform 7"/>
          <p:cNvSpPr/>
          <p:nvPr/>
        </p:nvSpPr>
        <p:spPr>
          <a:xfrm>
            <a:off x="13424874" y="4420515"/>
            <a:ext cx="1862279" cy="2515178"/>
          </a:xfrm>
          <a:custGeom>
            <a:avLst/>
            <a:gdLst/>
            <a:ahLst/>
            <a:cxnLst/>
            <a:rect l="l" t="t" r="r" b="b"/>
            <a:pathLst>
              <a:path w="1862279" h="2515178">
                <a:moveTo>
                  <a:pt x="0" y="0"/>
                </a:moveTo>
                <a:lnTo>
                  <a:pt x="1862279" y="0"/>
                </a:lnTo>
                <a:lnTo>
                  <a:pt x="1862279" y="2515178"/>
                </a:lnTo>
                <a:lnTo>
                  <a:pt x="0" y="2515178"/>
                </a:lnTo>
                <a:lnTo>
                  <a:pt x="0" y="0"/>
                </a:lnTo>
                <a:close/>
              </a:path>
            </a:pathLst>
          </a:custGeom>
          <a:blipFill>
            <a:blip r:embed="rId6"/>
            <a:stretch>
              <a:fillRect/>
            </a:stretch>
          </a:blipFill>
        </p:spPr>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309688" y="3679830"/>
            <a:ext cx="11668623" cy="32080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Wat is mijn favoriete dier?</a:t>
            </a:r>
          </a:p>
        </p:txBody>
      </p:sp>
      <p:sp>
        <p:nvSpPr>
          <p:cNvPr id="7" name="Freeform 7"/>
          <p:cNvSpPr/>
          <p:nvPr/>
        </p:nvSpPr>
        <p:spPr>
          <a:xfrm>
            <a:off x="14203613" y="2193641"/>
            <a:ext cx="1862279" cy="2515178"/>
          </a:xfrm>
          <a:custGeom>
            <a:avLst/>
            <a:gdLst/>
            <a:ahLst/>
            <a:cxnLst/>
            <a:rect l="l" t="t" r="r" b="b"/>
            <a:pathLst>
              <a:path w="1862279" h="2515178">
                <a:moveTo>
                  <a:pt x="0" y="0"/>
                </a:moveTo>
                <a:lnTo>
                  <a:pt x="1862280" y="0"/>
                </a:lnTo>
                <a:lnTo>
                  <a:pt x="1862280"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4805418" y="3133902"/>
            <a:ext cx="8337875"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Wat drink ik graag op school?</a:t>
            </a:r>
          </a:p>
        </p:txBody>
      </p:sp>
      <p:sp>
        <p:nvSpPr>
          <p:cNvPr id="7" name="Freeform 7"/>
          <p:cNvSpPr/>
          <p:nvPr/>
        </p:nvSpPr>
        <p:spPr>
          <a:xfrm>
            <a:off x="13272474" y="5854515"/>
            <a:ext cx="1862279" cy="2515178"/>
          </a:xfrm>
          <a:custGeom>
            <a:avLst/>
            <a:gdLst/>
            <a:ahLst/>
            <a:cxnLst/>
            <a:rect l="l" t="t" r="r" b="b"/>
            <a:pathLst>
              <a:path w="1862279" h="2515178">
                <a:moveTo>
                  <a:pt x="0" y="0"/>
                </a:moveTo>
                <a:lnTo>
                  <a:pt x="1862279" y="0"/>
                </a:lnTo>
                <a:lnTo>
                  <a:pt x="1862279"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4805418" y="2352852"/>
            <a:ext cx="8337875" cy="63322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Welk vak vind ik het leukst om te geven?</a:t>
            </a:r>
          </a:p>
        </p:txBody>
      </p:sp>
      <p:sp>
        <p:nvSpPr>
          <p:cNvPr id="7" name="Freeform 7"/>
          <p:cNvSpPr/>
          <p:nvPr/>
        </p:nvSpPr>
        <p:spPr>
          <a:xfrm>
            <a:off x="13143293" y="4268115"/>
            <a:ext cx="1862279" cy="2515178"/>
          </a:xfrm>
          <a:custGeom>
            <a:avLst/>
            <a:gdLst/>
            <a:ahLst/>
            <a:cxnLst/>
            <a:rect l="l" t="t" r="r" b="b"/>
            <a:pathLst>
              <a:path w="1862279" h="2515178">
                <a:moveTo>
                  <a:pt x="0" y="0"/>
                </a:moveTo>
                <a:lnTo>
                  <a:pt x="1862280" y="0"/>
                </a:lnTo>
                <a:lnTo>
                  <a:pt x="1862280" y="2515178"/>
                </a:lnTo>
                <a:lnTo>
                  <a:pt x="0" y="2515178"/>
                </a:lnTo>
                <a:lnTo>
                  <a:pt x="0" y="0"/>
                </a:lnTo>
                <a:close/>
              </a:path>
            </a:pathLst>
          </a:custGeom>
          <a:blipFill>
            <a:blip r:embed="rId6"/>
            <a:stretch>
              <a:fillRect/>
            </a:stretch>
          </a:blipFill>
        </p:spPr>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a:off x="16333175" y="3515087"/>
            <a:ext cx="4314615" cy="4114800"/>
          </a:xfrm>
          <a:custGeom>
            <a:avLst/>
            <a:gdLst/>
            <a:ahLst/>
            <a:cxnLst/>
            <a:rect l="l" t="t" r="r" b="b"/>
            <a:pathLst>
              <a:path w="4314615" h="4114800">
                <a:moveTo>
                  <a:pt x="0" y="0"/>
                </a:moveTo>
                <a:lnTo>
                  <a:pt x="4314615" y="0"/>
                </a:lnTo>
                <a:lnTo>
                  <a:pt x="4314615"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l="-112" r="-112"/>
            </a:stretch>
          </a:blipFill>
        </p:spPr>
      </p:sp>
      <p:sp>
        <p:nvSpPr>
          <p:cNvPr id="3" name="Freeform 3"/>
          <p:cNvSpPr/>
          <p:nvPr/>
        </p:nvSpPr>
        <p:spPr>
          <a:xfrm>
            <a:off x="-1128608" y="-1028700"/>
            <a:ext cx="4314615" cy="4114800"/>
          </a:xfrm>
          <a:custGeom>
            <a:avLst/>
            <a:gdLst/>
            <a:ahLst/>
            <a:cxnLst/>
            <a:rect l="l" t="t" r="r" b="b"/>
            <a:pathLst>
              <a:path w="4314615" h="4114800">
                <a:moveTo>
                  <a:pt x="0" y="0"/>
                </a:moveTo>
                <a:lnTo>
                  <a:pt x="4314616" y="0"/>
                </a:lnTo>
                <a:lnTo>
                  <a:pt x="4314616"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t="-3" b="-3"/>
            </a:stretch>
          </a:blipFill>
        </p:spPr>
      </p:sp>
      <p:sp>
        <p:nvSpPr>
          <p:cNvPr id="4" name="Freeform 4"/>
          <p:cNvSpPr/>
          <p:nvPr/>
        </p:nvSpPr>
        <p:spPr>
          <a:xfrm>
            <a:off x="272758" y="2873273"/>
            <a:ext cx="2100996" cy="2270227"/>
          </a:xfrm>
          <a:custGeom>
            <a:avLst/>
            <a:gdLst/>
            <a:ahLst/>
            <a:cxnLst/>
            <a:rect l="l" t="t" r="r" b="b"/>
            <a:pathLst>
              <a:path w="2100996" h="2270227">
                <a:moveTo>
                  <a:pt x="0" y="0"/>
                </a:moveTo>
                <a:lnTo>
                  <a:pt x="2100996" y="0"/>
                </a:lnTo>
                <a:lnTo>
                  <a:pt x="2100996" y="2270227"/>
                </a:lnTo>
                <a:lnTo>
                  <a:pt x="0" y="2270227"/>
                </a:lnTo>
                <a:lnTo>
                  <a:pt x="0" y="0"/>
                </a:lnTo>
                <a:close/>
              </a:path>
            </a:pathLst>
          </a:custGeom>
          <a:blipFill>
            <a:blip>
              <a:alphaModFix amt="74000"/>
              <a:extLst>
                <a:ext uri="{96DAC541-7B7A-43D3-8B79-37D633B846F1}">
                  <asvg:svgBlip xmlns:asvg="http://schemas.microsoft.com/office/drawing/2016/SVG/main" r:embed="rId3"/>
                </a:ext>
              </a:extLst>
            </a:blip>
            <a:stretch>
              <a:fillRect l="-184" r="-184"/>
            </a:stretch>
          </a:blipFill>
        </p:spPr>
      </p:sp>
      <p:sp>
        <p:nvSpPr>
          <p:cNvPr id="5" name="Freeform 5"/>
          <p:cNvSpPr/>
          <p:nvPr/>
        </p:nvSpPr>
        <p:spPr>
          <a:xfrm>
            <a:off x="15865535" y="1028700"/>
            <a:ext cx="2100996" cy="2270227"/>
          </a:xfrm>
          <a:custGeom>
            <a:avLst/>
            <a:gdLst/>
            <a:ahLst/>
            <a:cxnLst/>
            <a:rect l="l" t="t" r="r" b="b"/>
            <a:pathLst>
              <a:path w="2100996" h="2270227">
                <a:moveTo>
                  <a:pt x="0" y="0"/>
                </a:moveTo>
                <a:lnTo>
                  <a:pt x="2100996" y="0"/>
                </a:lnTo>
                <a:lnTo>
                  <a:pt x="2100996" y="2270227"/>
                </a:lnTo>
                <a:lnTo>
                  <a:pt x="0" y="2270227"/>
                </a:lnTo>
                <a:lnTo>
                  <a:pt x="0" y="0"/>
                </a:lnTo>
                <a:close/>
              </a:path>
            </a:pathLst>
          </a:custGeom>
          <a:blipFill>
            <a:blip>
              <a:alphaModFix amt="74000"/>
              <a:extLst>
                <a:ext uri="{96DAC541-7B7A-43D3-8B79-37D633B846F1}">
                  <asvg:svgBlip xmlns:asvg="http://schemas.microsoft.com/office/drawing/2016/SVG/main" r:embed="rId3"/>
                </a:ext>
              </a:extLst>
            </a:blip>
            <a:stretch>
              <a:fillRect l="-184" r="-184"/>
            </a:stretch>
          </a:blipFill>
        </p:spPr>
      </p:sp>
      <p:sp>
        <p:nvSpPr>
          <p:cNvPr id="6" name="Freeform 6"/>
          <p:cNvSpPr/>
          <p:nvPr/>
        </p:nvSpPr>
        <p:spPr>
          <a:xfrm rot="-6747360">
            <a:off x="11955028" y="-620192"/>
            <a:ext cx="2100996" cy="2270227"/>
          </a:xfrm>
          <a:custGeom>
            <a:avLst/>
            <a:gdLst/>
            <a:ahLst/>
            <a:cxnLst/>
            <a:rect l="l" t="t" r="r" b="b"/>
            <a:pathLst>
              <a:path w="2100996" h="2270227">
                <a:moveTo>
                  <a:pt x="0" y="0"/>
                </a:moveTo>
                <a:lnTo>
                  <a:pt x="2100995" y="0"/>
                </a:lnTo>
                <a:lnTo>
                  <a:pt x="2100995" y="2270227"/>
                </a:lnTo>
                <a:lnTo>
                  <a:pt x="0" y="2270227"/>
                </a:lnTo>
                <a:lnTo>
                  <a:pt x="0" y="0"/>
                </a:lnTo>
                <a:close/>
              </a:path>
            </a:pathLst>
          </a:custGeom>
          <a:blipFill>
            <a:blip>
              <a:alphaModFix amt="74000"/>
              <a:extLst>
                <a:ext uri="{96DAC541-7B7A-43D3-8B79-37D633B846F1}">
                  <asvg:svgBlip xmlns:asvg="http://schemas.microsoft.com/office/drawing/2016/SVG/main" r:embed="rId3"/>
                </a:ext>
              </a:extLst>
            </a:blip>
            <a:stretch>
              <a:fillRect l="-184" r="-184"/>
            </a:stretch>
          </a:blipFill>
        </p:spPr>
      </p:sp>
      <p:sp>
        <p:nvSpPr>
          <p:cNvPr id="7" name="Freeform 7"/>
          <p:cNvSpPr/>
          <p:nvPr/>
        </p:nvSpPr>
        <p:spPr>
          <a:xfrm>
            <a:off x="7670985" y="7629887"/>
            <a:ext cx="2286451" cy="2286451"/>
          </a:xfrm>
          <a:custGeom>
            <a:avLst/>
            <a:gdLst/>
            <a:ahLst/>
            <a:cxnLst/>
            <a:rect l="l" t="t" r="r" b="b"/>
            <a:pathLst>
              <a:path w="2286451" h="2286451">
                <a:moveTo>
                  <a:pt x="0" y="0"/>
                </a:moveTo>
                <a:lnTo>
                  <a:pt x="2286451" y="0"/>
                </a:lnTo>
                <a:lnTo>
                  <a:pt x="2286451" y="2286450"/>
                </a:lnTo>
                <a:lnTo>
                  <a:pt x="0" y="2286450"/>
                </a:lnTo>
                <a:lnTo>
                  <a:pt x="0" y="0"/>
                </a:lnTo>
                <a:close/>
              </a:path>
            </a:pathLst>
          </a:custGeom>
          <a:blipFill>
            <a:blip r:embed="rId4"/>
            <a:stretch>
              <a:fillRect/>
            </a:stretch>
          </a:blipFill>
        </p:spPr>
      </p:sp>
      <p:sp>
        <p:nvSpPr>
          <p:cNvPr id="8" name="Freeform 8"/>
          <p:cNvSpPr/>
          <p:nvPr/>
        </p:nvSpPr>
        <p:spPr>
          <a:xfrm>
            <a:off x="15211499" y="7138030"/>
            <a:ext cx="2755032" cy="2775567"/>
          </a:xfrm>
          <a:custGeom>
            <a:avLst/>
            <a:gdLst/>
            <a:ahLst/>
            <a:cxnLst/>
            <a:rect l="l" t="t" r="r" b="b"/>
            <a:pathLst>
              <a:path w="2755032" h="2775567">
                <a:moveTo>
                  <a:pt x="0" y="0"/>
                </a:moveTo>
                <a:lnTo>
                  <a:pt x="2755032" y="0"/>
                </a:lnTo>
                <a:lnTo>
                  <a:pt x="2755032" y="2775567"/>
                </a:lnTo>
                <a:lnTo>
                  <a:pt x="0" y="2775567"/>
                </a:lnTo>
                <a:lnTo>
                  <a:pt x="0" y="0"/>
                </a:lnTo>
                <a:close/>
              </a:path>
            </a:pathLst>
          </a:custGeom>
          <a:blipFill>
            <a:blip r:embed="rId5"/>
            <a:stretch>
              <a:fillRect/>
            </a:stretch>
          </a:blipFill>
        </p:spPr>
      </p:sp>
      <p:sp>
        <p:nvSpPr>
          <p:cNvPr id="9" name="TextBox 9"/>
          <p:cNvSpPr txBox="1"/>
          <p:nvPr/>
        </p:nvSpPr>
        <p:spPr>
          <a:xfrm>
            <a:off x="2477218" y="2097138"/>
            <a:ext cx="13333564" cy="5605116"/>
          </a:xfrm>
          <a:prstGeom prst="rect">
            <a:avLst/>
          </a:prstGeom>
        </p:spPr>
        <p:txBody>
          <a:bodyPr lIns="0" tIns="0" rIns="0" bIns="0" rtlCol="0" anchor="t">
            <a:spAutoFit/>
          </a:bodyPr>
          <a:lstStyle/>
          <a:p>
            <a:pPr algn="ctr">
              <a:lnSpc>
                <a:spcPts val="4480"/>
              </a:lnSpc>
            </a:pPr>
            <a:r>
              <a:rPr lang="en-US" sz="3200" spc="348">
                <a:solidFill>
                  <a:srgbClr val="000000"/>
                </a:solidFill>
                <a:latin typeface="Questrial"/>
                <a:ea typeface="Questrial"/>
                <a:cs typeface="Questrial"/>
                <a:sym typeface="Questrial"/>
              </a:rPr>
              <a:t>Bedankt voor het downloaden van deze powerpoint. </a:t>
            </a:r>
          </a:p>
          <a:p>
            <a:pPr algn="ctr">
              <a:lnSpc>
                <a:spcPts val="4480"/>
              </a:lnSpc>
            </a:pPr>
            <a:r>
              <a:rPr lang="en-US" sz="3200" spc="348">
                <a:solidFill>
                  <a:srgbClr val="000000"/>
                </a:solidFill>
                <a:latin typeface="Questrial"/>
                <a:ea typeface="Questrial"/>
                <a:cs typeface="Questrial"/>
                <a:sym typeface="Questrial"/>
              </a:rPr>
              <a:t>Je kunt het gratis delen met iedereen. </a:t>
            </a:r>
          </a:p>
          <a:p>
            <a:pPr algn="ctr">
              <a:lnSpc>
                <a:spcPts val="4480"/>
              </a:lnSpc>
            </a:pPr>
            <a:r>
              <a:rPr lang="en-US" sz="3200" spc="348">
                <a:solidFill>
                  <a:srgbClr val="000000"/>
                </a:solidFill>
                <a:latin typeface="Questrial"/>
                <a:ea typeface="Questrial"/>
                <a:cs typeface="Questrial"/>
                <a:sym typeface="Questrial"/>
              </a:rPr>
              <a:t>Deel je het dan vanuit onze website? www.juffrouwfemke.com. </a:t>
            </a:r>
          </a:p>
          <a:p>
            <a:pPr algn="ctr">
              <a:lnSpc>
                <a:spcPts val="4480"/>
              </a:lnSpc>
            </a:pPr>
            <a:r>
              <a:rPr lang="en-US" sz="3200" spc="348">
                <a:solidFill>
                  <a:srgbClr val="000000"/>
                </a:solidFill>
                <a:latin typeface="Questrial"/>
                <a:ea typeface="Questrial"/>
                <a:cs typeface="Questrial"/>
                <a:sym typeface="Questrial"/>
              </a:rPr>
              <a:t>Ik zou het leuk vinden als je onze site bij anderen aanraadt.</a:t>
            </a:r>
          </a:p>
          <a:p>
            <a:pPr algn="ctr">
              <a:lnSpc>
                <a:spcPts val="4480"/>
              </a:lnSpc>
            </a:pPr>
            <a:endParaRPr lang="en-US" sz="3200" spc="348">
              <a:solidFill>
                <a:srgbClr val="000000"/>
              </a:solidFill>
              <a:latin typeface="Questrial"/>
              <a:ea typeface="Questrial"/>
              <a:cs typeface="Questrial"/>
              <a:sym typeface="Questrial"/>
            </a:endParaRPr>
          </a:p>
          <a:p>
            <a:pPr algn="ctr">
              <a:lnSpc>
                <a:spcPts val="4480"/>
              </a:lnSpc>
            </a:pPr>
            <a:r>
              <a:rPr lang="en-US" sz="3200" spc="351">
                <a:solidFill>
                  <a:srgbClr val="000000"/>
                </a:solidFill>
                <a:latin typeface="Questrial"/>
                <a:ea typeface="Questrial"/>
                <a:cs typeface="Questrial"/>
                <a:sym typeface="Questrial"/>
              </a:rPr>
              <a:t>Veel plezier met het gebruiken van de vragen in de klas! Laat je verwonderen over de antwoorden van de kinderen. Deel je de leuke antwoorden en tag je mij dan? Volg mij vooral op @tipsvanjufmaaike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948525" y="2898780"/>
            <a:ext cx="10101082"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Dit draagt mijn meester het liefst:</a:t>
            </a:r>
          </a:p>
        </p:txBody>
      </p:sp>
      <p:sp>
        <p:nvSpPr>
          <p:cNvPr id="7" name="Freeform 7"/>
          <p:cNvSpPr/>
          <p:nvPr/>
        </p:nvSpPr>
        <p:spPr>
          <a:xfrm>
            <a:off x="14203613" y="4147073"/>
            <a:ext cx="1862279" cy="2515178"/>
          </a:xfrm>
          <a:custGeom>
            <a:avLst/>
            <a:gdLst/>
            <a:ahLst/>
            <a:cxnLst/>
            <a:rect l="l" t="t" r="r" b="b"/>
            <a:pathLst>
              <a:path w="1862279" h="2515178">
                <a:moveTo>
                  <a:pt x="0" y="0"/>
                </a:moveTo>
                <a:lnTo>
                  <a:pt x="1862280" y="0"/>
                </a:lnTo>
                <a:lnTo>
                  <a:pt x="1862280" y="2515178"/>
                </a:lnTo>
                <a:lnTo>
                  <a:pt x="0" y="2515178"/>
                </a:lnTo>
                <a:lnTo>
                  <a:pt x="0" y="0"/>
                </a:lnTo>
                <a:close/>
              </a:path>
            </a:pathLst>
          </a:custGeom>
          <a:blipFill>
            <a:blip r:embed="rId6"/>
            <a:stretch>
              <a:fillRect/>
            </a:stretch>
          </a:blipFill>
        </p:spPr>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375215" y="3254944"/>
            <a:ext cx="11247704"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Dit is het leukst dat wij samen hebben gedaan:</a:t>
            </a:r>
          </a:p>
        </p:txBody>
      </p:sp>
      <p:sp>
        <p:nvSpPr>
          <p:cNvPr id="7" name="Freeform 7"/>
          <p:cNvSpPr/>
          <p:nvPr/>
        </p:nvSpPr>
        <p:spPr>
          <a:xfrm>
            <a:off x="14947884" y="3885911"/>
            <a:ext cx="1862279" cy="2515178"/>
          </a:xfrm>
          <a:custGeom>
            <a:avLst/>
            <a:gdLst/>
            <a:ahLst/>
            <a:cxnLst/>
            <a:rect l="l" t="t" r="r" b="b"/>
            <a:pathLst>
              <a:path w="1862279" h="2515178">
                <a:moveTo>
                  <a:pt x="0" y="0"/>
                </a:moveTo>
                <a:lnTo>
                  <a:pt x="1862279" y="0"/>
                </a:lnTo>
                <a:lnTo>
                  <a:pt x="1862279" y="2515178"/>
                </a:lnTo>
                <a:lnTo>
                  <a:pt x="0" y="2515178"/>
                </a:lnTo>
                <a:lnTo>
                  <a:pt x="0" y="0"/>
                </a:lnTo>
                <a:close/>
              </a:path>
            </a:pathLst>
          </a:custGeom>
          <a:blipFill>
            <a:blip r:embed="rId6"/>
            <a:stretch>
              <a:fillRect/>
            </a:stretch>
          </a:blipFill>
        </p:spPr>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894590" y="3914952"/>
            <a:ext cx="10159531" cy="32080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Mijn meester zegt heel vaak:</a:t>
            </a:r>
          </a:p>
        </p:txBody>
      </p:sp>
      <p:sp>
        <p:nvSpPr>
          <p:cNvPr id="7" name="Freeform 7"/>
          <p:cNvSpPr/>
          <p:nvPr/>
        </p:nvSpPr>
        <p:spPr>
          <a:xfrm>
            <a:off x="14203613" y="1805369"/>
            <a:ext cx="1862279" cy="2515178"/>
          </a:xfrm>
          <a:custGeom>
            <a:avLst/>
            <a:gdLst/>
            <a:ahLst/>
            <a:cxnLst/>
            <a:rect l="l" t="t" r="r" b="b"/>
            <a:pathLst>
              <a:path w="1862279" h="2515178">
                <a:moveTo>
                  <a:pt x="0" y="0"/>
                </a:moveTo>
                <a:lnTo>
                  <a:pt x="1862280" y="0"/>
                </a:lnTo>
                <a:lnTo>
                  <a:pt x="1862280"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914073" y="3133902"/>
            <a:ext cx="10120565"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Mijn meester doet dit heel vaak:</a:t>
            </a:r>
          </a:p>
        </p:txBody>
      </p:sp>
      <p:sp>
        <p:nvSpPr>
          <p:cNvPr id="7" name="Freeform 7"/>
          <p:cNvSpPr/>
          <p:nvPr/>
        </p:nvSpPr>
        <p:spPr>
          <a:xfrm>
            <a:off x="14034638" y="2213132"/>
            <a:ext cx="1862279" cy="2515178"/>
          </a:xfrm>
          <a:custGeom>
            <a:avLst/>
            <a:gdLst/>
            <a:ahLst/>
            <a:cxnLst/>
            <a:rect l="l" t="t" r="r" b="b"/>
            <a:pathLst>
              <a:path w="1862279" h="2515178">
                <a:moveTo>
                  <a:pt x="0" y="0"/>
                </a:moveTo>
                <a:lnTo>
                  <a:pt x="1862280" y="0"/>
                </a:lnTo>
                <a:lnTo>
                  <a:pt x="1862280" y="2515178"/>
                </a:lnTo>
                <a:lnTo>
                  <a:pt x="0" y="2515178"/>
                </a:lnTo>
                <a:lnTo>
                  <a:pt x="0" y="0"/>
                </a:lnTo>
                <a:close/>
              </a:path>
            </a:pathLst>
          </a:custGeom>
          <a:blipFill>
            <a:blip r:embed="rId6"/>
            <a:stretch>
              <a:fillRect/>
            </a:stretch>
          </a:blipFill>
        </p:spPr>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999929" y="3133902"/>
            <a:ext cx="11948853"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Het leukste dat de meester tegen mij gezegd heeft:</a:t>
            </a:r>
          </a:p>
        </p:txBody>
      </p:sp>
      <p:sp>
        <p:nvSpPr>
          <p:cNvPr id="7" name="Freeform 7"/>
          <p:cNvSpPr/>
          <p:nvPr/>
        </p:nvSpPr>
        <p:spPr>
          <a:xfrm>
            <a:off x="14947884" y="1805369"/>
            <a:ext cx="1862279" cy="2515178"/>
          </a:xfrm>
          <a:custGeom>
            <a:avLst/>
            <a:gdLst/>
            <a:ahLst/>
            <a:cxnLst/>
            <a:rect l="l" t="t" r="r" b="b"/>
            <a:pathLst>
              <a:path w="1862279" h="2515178">
                <a:moveTo>
                  <a:pt x="0" y="0"/>
                </a:moveTo>
                <a:lnTo>
                  <a:pt x="1862279" y="0"/>
                </a:lnTo>
                <a:lnTo>
                  <a:pt x="1862279"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923815" y="3914952"/>
            <a:ext cx="10101082" cy="32080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Dit kan de meester goed:</a:t>
            </a:r>
          </a:p>
        </p:txBody>
      </p:sp>
      <p:sp>
        <p:nvSpPr>
          <p:cNvPr id="7" name="Freeform 7"/>
          <p:cNvSpPr/>
          <p:nvPr/>
        </p:nvSpPr>
        <p:spPr>
          <a:xfrm>
            <a:off x="14203613" y="2889485"/>
            <a:ext cx="1862279" cy="2515178"/>
          </a:xfrm>
          <a:custGeom>
            <a:avLst/>
            <a:gdLst/>
            <a:ahLst/>
            <a:cxnLst/>
            <a:rect l="l" t="t" r="r" b="b"/>
            <a:pathLst>
              <a:path w="1862279" h="2515178">
                <a:moveTo>
                  <a:pt x="0" y="0"/>
                </a:moveTo>
                <a:lnTo>
                  <a:pt x="1862280" y="0"/>
                </a:lnTo>
                <a:lnTo>
                  <a:pt x="1862280"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999929" y="3133902"/>
            <a:ext cx="11948853"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Dit is mijn tip aan de meester voor volgend jaar:</a:t>
            </a:r>
          </a:p>
        </p:txBody>
      </p:sp>
      <p:sp>
        <p:nvSpPr>
          <p:cNvPr id="7" name="Freeform 7"/>
          <p:cNvSpPr/>
          <p:nvPr/>
        </p:nvSpPr>
        <p:spPr>
          <a:xfrm>
            <a:off x="14947884" y="6060119"/>
            <a:ext cx="1862279" cy="2515178"/>
          </a:xfrm>
          <a:custGeom>
            <a:avLst/>
            <a:gdLst/>
            <a:ahLst/>
            <a:cxnLst/>
            <a:rect l="l" t="t" r="r" b="b"/>
            <a:pathLst>
              <a:path w="1862279" h="2515178">
                <a:moveTo>
                  <a:pt x="0" y="0"/>
                </a:moveTo>
                <a:lnTo>
                  <a:pt x="1862279" y="0"/>
                </a:lnTo>
                <a:lnTo>
                  <a:pt x="1862279"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0E5EA"/>
        </a:solidFill>
        <a:effectLst/>
      </p:bgPr>
    </p:bg>
    <p:spTree>
      <p:nvGrpSpPr>
        <p:cNvPr id="1" name=""/>
        <p:cNvGrpSpPr/>
        <p:nvPr/>
      </p:nvGrpSpPr>
      <p:grpSpPr>
        <a:xfrm>
          <a:off x="0" y="0"/>
          <a:ext cx="0" cy="0"/>
          <a:chOff x="0" y="0"/>
          <a:chExt cx="0" cy="0"/>
        </a:xfrm>
      </p:grpSpPr>
      <p:sp>
        <p:nvSpPr>
          <p:cNvPr id="2" name="Freeform 2"/>
          <p:cNvSpPr/>
          <p:nvPr/>
        </p:nvSpPr>
        <p:spPr>
          <a:xfrm rot="-303646">
            <a:off x="998640" y="5694222"/>
            <a:ext cx="4002578" cy="4114800"/>
          </a:xfrm>
          <a:custGeom>
            <a:avLst/>
            <a:gdLst/>
            <a:ahLst/>
            <a:cxnLst/>
            <a:rect l="l" t="t" r="r" b="b"/>
            <a:pathLst>
              <a:path w="4002578" h="4114800">
                <a:moveTo>
                  <a:pt x="0" y="0"/>
                </a:moveTo>
                <a:lnTo>
                  <a:pt x="4002578" y="0"/>
                </a:lnTo>
                <a:lnTo>
                  <a:pt x="4002578" y="4114800"/>
                </a:lnTo>
                <a:lnTo>
                  <a:pt x="0" y="4114800"/>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3" name="Freeform 3"/>
          <p:cNvSpPr/>
          <p:nvPr/>
        </p:nvSpPr>
        <p:spPr>
          <a:xfrm rot="443156">
            <a:off x="12857952" y="779122"/>
            <a:ext cx="4553602" cy="4114800"/>
          </a:xfrm>
          <a:custGeom>
            <a:avLst/>
            <a:gdLst/>
            <a:ahLst/>
            <a:cxnLst/>
            <a:rect l="l" t="t" r="r" b="b"/>
            <a:pathLst>
              <a:path w="4553602" h="4114800">
                <a:moveTo>
                  <a:pt x="0" y="0"/>
                </a:moveTo>
                <a:lnTo>
                  <a:pt x="4553602" y="0"/>
                </a:lnTo>
                <a:lnTo>
                  <a:pt x="4553602"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2119110" y="1208535"/>
            <a:ext cx="13759914" cy="7869930"/>
          </a:xfrm>
          <a:custGeom>
            <a:avLst/>
            <a:gdLst/>
            <a:ahLst/>
            <a:cxnLst/>
            <a:rect l="l" t="t" r="r" b="b"/>
            <a:pathLst>
              <a:path w="13759914" h="7869930">
                <a:moveTo>
                  <a:pt x="0" y="0"/>
                </a:moveTo>
                <a:lnTo>
                  <a:pt x="13759914" y="0"/>
                </a:lnTo>
                <a:lnTo>
                  <a:pt x="13759914" y="7869930"/>
                </a:lnTo>
                <a:lnTo>
                  <a:pt x="0" y="786993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Freeform 5"/>
          <p:cNvSpPr/>
          <p:nvPr/>
        </p:nvSpPr>
        <p:spPr>
          <a:xfrm>
            <a:off x="7742962" y="969488"/>
            <a:ext cx="2512210" cy="835881"/>
          </a:xfrm>
          <a:custGeom>
            <a:avLst/>
            <a:gdLst/>
            <a:ahLst/>
            <a:cxnLst/>
            <a:rect l="l" t="t" r="r" b="b"/>
            <a:pathLst>
              <a:path w="2512210" h="835881">
                <a:moveTo>
                  <a:pt x="0" y="0"/>
                </a:moveTo>
                <a:lnTo>
                  <a:pt x="2512210" y="0"/>
                </a:lnTo>
                <a:lnTo>
                  <a:pt x="2512210" y="835881"/>
                </a:lnTo>
                <a:lnTo>
                  <a:pt x="0" y="835881"/>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999929" y="3133902"/>
            <a:ext cx="11948853" cy="4770120"/>
          </a:xfrm>
          <a:prstGeom prst="rect">
            <a:avLst/>
          </a:prstGeom>
        </p:spPr>
        <p:txBody>
          <a:bodyPr lIns="0" tIns="0" rIns="0" bIns="0" rtlCol="0" anchor="t">
            <a:spAutoFit/>
          </a:bodyPr>
          <a:lstStyle/>
          <a:p>
            <a:pPr algn="ctr">
              <a:lnSpc>
                <a:spcPts val="12300"/>
              </a:lnSpc>
            </a:pPr>
            <a:r>
              <a:rPr lang="en-US" sz="12300" b="1" spc="-430">
                <a:solidFill>
                  <a:srgbClr val="3903B6"/>
                </a:solidFill>
                <a:latin typeface="Roca Two Bold"/>
                <a:ea typeface="Roca Two Bold"/>
                <a:cs typeface="Roca Two Bold"/>
                <a:sym typeface="Roca Two Bold"/>
              </a:rPr>
              <a:t>Dit wil ik heel graag nog doen voor de vakantie;</a:t>
            </a:r>
          </a:p>
        </p:txBody>
      </p:sp>
      <p:sp>
        <p:nvSpPr>
          <p:cNvPr id="7" name="Freeform 7"/>
          <p:cNvSpPr/>
          <p:nvPr/>
        </p:nvSpPr>
        <p:spPr>
          <a:xfrm>
            <a:off x="14525537" y="1805369"/>
            <a:ext cx="1862279" cy="2515178"/>
          </a:xfrm>
          <a:custGeom>
            <a:avLst/>
            <a:gdLst/>
            <a:ahLst/>
            <a:cxnLst/>
            <a:rect l="l" t="t" r="r" b="b"/>
            <a:pathLst>
              <a:path w="1862279" h="2515178">
                <a:moveTo>
                  <a:pt x="0" y="0"/>
                </a:moveTo>
                <a:lnTo>
                  <a:pt x="1862279" y="0"/>
                </a:lnTo>
                <a:lnTo>
                  <a:pt x="1862279" y="2515177"/>
                </a:lnTo>
                <a:lnTo>
                  <a:pt x="0" y="2515177"/>
                </a:lnTo>
                <a:lnTo>
                  <a:pt x="0" y="0"/>
                </a:lnTo>
                <a:close/>
              </a:path>
            </a:pathLst>
          </a:custGeom>
          <a:blipFill>
            <a:blip r:embed="rId6"/>
            <a:stretch>
              <a:fillRect/>
            </a:stretch>
          </a:blipFill>
        </p:spPr>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3131877" y="2895382"/>
            <a:ext cx="12667174" cy="3510445"/>
          </a:xfrm>
          <a:prstGeom prst="rect">
            <a:avLst/>
          </a:prstGeom>
        </p:spPr>
        <p:txBody>
          <a:bodyPr lIns="0" tIns="0" rIns="0" bIns="0" rtlCol="0" anchor="t">
            <a:spAutoFit/>
          </a:bodyPr>
          <a:lstStyle/>
          <a:p>
            <a:pPr algn="ctr">
              <a:lnSpc>
                <a:spcPts val="13803"/>
              </a:lnSpc>
            </a:pPr>
            <a:r>
              <a:rPr lang="en-US" sz="11600">
                <a:solidFill>
                  <a:srgbClr val="485417"/>
                </a:solidFill>
                <a:latin typeface="Roca Two"/>
                <a:ea typeface="Roca Two"/>
                <a:cs typeface="Roca Two"/>
                <a:sym typeface="Roca Two"/>
              </a:rPr>
              <a:t>Wat is mijn lievelingskleur?</a:t>
            </a:r>
          </a:p>
        </p:txBody>
      </p:sp>
      <p:grpSp>
        <p:nvGrpSpPr>
          <p:cNvPr id="4" name="Group 4"/>
          <p:cNvGrpSpPr/>
          <p:nvPr/>
        </p:nvGrpSpPr>
        <p:grpSpPr>
          <a:xfrm rot="738180">
            <a:off x="940546" y="121960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3607720" y="1219600"/>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8" name="Group 8"/>
          <p:cNvGrpSpPr/>
          <p:nvPr/>
        </p:nvGrpSpPr>
        <p:grpSpPr>
          <a:xfrm rot="8823480">
            <a:off x="8302161" y="7241134"/>
            <a:ext cx="3739734" cy="2257863"/>
            <a:chOff x="0" y="0"/>
            <a:chExt cx="4986312" cy="3010484"/>
          </a:xfrm>
        </p:grpSpPr>
        <p:sp>
          <p:nvSpPr>
            <p:cNvPr id="9" name="Freeform 9"/>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2810408" y="2589486"/>
            <a:ext cx="12667174" cy="3720886"/>
          </a:xfrm>
          <a:prstGeom prst="rect">
            <a:avLst/>
          </a:prstGeom>
        </p:spPr>
        <p:txBody>
          <a:bodyPr lIns="0" tIns="0" rIns="0" bIns="0" rtlCol="0" anchor="t">
            <a:spAutoFit/>
          </a:bodyPr>
          <a:lstStyle/>
          <a:p>
            <a:pPr algn="ctr">
              <a:lnSpc>
                <a:spcPts val="14636"/>
              </a:lnSpc>
            </a:pPr>
            <a:r>
              <a:rPr lang="en-US" sz="12300">
                <a:solidFill>
                  <a:srgbClr val="485417"/>
                </a:solidFill>
                <a:latin typeface="Roca Two"/>
                <a:ea typeface="Roca Two"/>
                <a:cs typeface="Roca Two"/>
                <a:sym typeface="Roca Two"/>
              </a:rPr>
              <a:t>Wat is mijn lievelingsdier?</a:t>
            </a:r>
          </a:p>
        </p:txBody>
      </p:sp>
      <p:grpSp>
        <p:nvGrpSpPr>
          <p:cNvPr id="4" name="Group 4"/>
          <p:cNvGrpSpPr/>
          <p:nvPr/>
        </p:nvGrpSpPr>
        <p:grpSpPr>
          <a:xfrm rot="738180">
            <a:off x="940546" y="121960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3607720" y="1219600"/>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8" name="Group 8"/>
          <p:cNvGrpSpPr/>
          <p:nvPr/>
        </p:nvGrpSpPr>
        <p:grpSpPr>
          <a:xfrm rot="8823480">
            <a:off x="8302161" y="7241134"/>
            <a:ext cx="3739734" cy="2257863"/>
            <a:chOff x="0" y="0"/>
            <a:chExt cx="4986312" cy="3010484"/>
          </a:xfrm>
        </p:grpSpPr>
        <p:sp>
          <p:nvSpPr>
            <p:cNvPr id="9" name="Freeform 9"/>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3802990" y="3046894"/>
            <a:ext cx="10682029" cy="5062511"/>
          </a:xfrm>
          <a:prstGeom prst="rect">
            <a:avLst/>
          </a:prstGeom>
        </p:spPr>
        <p:txBody>
          <a:bodyPr lIns="0" tIns="0" rIns="0" bIns="0" rtlCol="0" anchor="t">
            <a:spAutoFit/>
          </a:bodyPr>
          <a:lstStyle/>
          <a:p>
            <a:pPr algn="ctr">
              <a:lnSpc>
                <a:spcPts val="13327"/>
              </a:lnSpc>
            </a:pPr>
            <a:r>
              <a:rPr lang="en-US" sz="11199">
                <a:solidFill>
                  <a:srgbClr val="485417"/>
                </a:solidFill>
                <a:latin typeface="Roca Two"/>
                <a:ea typeface="Roca Two"/>
                <a:cs typeface="Roca Two"/>
                <a:sym typeface="Roca Two"/>
              </a:rPr>
              <a:t>Wat drink ik graag op school?</a:t>
            </a:r>
          </a:p>
        </p:txBody>
      </p:sp>
      <p:grpSp>
        <p:nvGrpSpPr>
          <p:cNvPr id="4" name="Group 4"/>
          <p:cNvGrpSpPr/>
          <p:nvPr/>
        </p:nvGrpSpPr>
        <p:grpSpPr>
          <a:xfrm rot="738180">
            <a:off x="940546" y="121960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3607720" y="1219600"/>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3802990" y="2516740"/>
            <a:ext cx="10682038" cy="5263045"/>
          </a:xfrm>
          <a:prstGeom prst="rect">
            <a:avLst/>
          </a:prstGeom>
        </p:spPr>
        <p:txBody>
          <a:bodyPr lIns="0" tIns="0" rIns="0" bIns="0" rtlCol="0" anchor="t">
            <a:spAutoFit/>
          </a:bodyPr>
          <a:lstStyle/>
          <a:p>
            <a:pPr algn="ctr">
              <a:lnSpc>
                <a:spcPts val="13803"/>
              </a:lnSpc>
            </a:pPr>
            <a:r>
              <a:rPr lang="en-US" sz="11600">
                <a:solidFill>
                  <a:srgbClr val="485417"/>
                </a:solidFill>
                <a:latin typeface="Roca Two"/>
                <a:ea typeface="Roca Two"/>
                <a:cs typeface="Roca Two"/>
                <a:sym typeface="Roca Two"/>
              </a:rPr>
              <a:t>Welk vak vind ik het leukst om te geven?</a:t>
            </a:r>
          </a:p>
        </p:txBody>
      </p:sp>
      <p:grpSp>
        <p:nvGrpSpPr>
          <p:cNvPr id="4" name="Group 4"/>
          <p:cNvGrpSpPr/>
          <p:nvPr/>
        </p:nvGrpSpPr>
        <p:grpSpPr>
          <a:xfrm rot="738180">
            <a:off x="940546" y="706595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4007122" y="280940"/>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4768350" y="2591483"/>
            <a:ext cx="8869718" cy="5419083"/>
          </a:xfrm>
          <a:prstGeom prst="rect">
            <a:avLst/>
          </a:prstGeom>
        </p:spPr>
        <p:txBody>
          <a:bodyPr lIns="0" tIns="0" rIns="0" bIns="0" rtlCol="0" anchor="t">
            <a:spAutoFit/>
          </a:bodyPr>
          <a:lstStyle/>
          <a:p>
            <a:pPr algn="ctr">
              <a:lnSpc>
                <a:spcPts val="14227"/>
              </a:lnSpc>
            </a:pPr>
            <a:r>
              <a:rPr lang="en-US" sz="11956">
                <a:solidFill>
                  <a:srgbClr val="485417"/>
                </a:solidFill>
                <a:latin typeface="Roca Two"/>
                <a:ea typeface="Roca Two"/>
                <a:cs typeface="Roca Two"/>
                <a:sym typeface="Roca Two"/>
              </a:rPr>
              <a:t>De juf draagt het liefst:</a:t>
            </a:r>
          </a:p>
        </p:txBody>
      </p:sp>
      <p:grpSp>
        <p:nvGrpSpPr>
          <p:cNvPr id="4" name="Group 4"/>
          <p:cNvGrpSpPr/>
          <p:nvPr/>
        </p:nvGrpSpPr>
        <p:grpSpPr>
          <a:xfrm rot="738180">
            <a:off x="14350660" y="93466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226306" y="6627943"/>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4119357" y="2367582"/>
            <a:ext cx="10750673" cy="6850518"/>
          </a:xfrm>
          <a:prstGeom prst="rect">
            <a:avLst/>
          </a:prstGeom>
        </p:spPr>
        <p:txBody>
          <a:bodyPr lIns="0" tIns="0" rIns="0" bIns="0" rtlCol="0" anchor="t">
            <a:spAutoFit/>
          </a:bodyPr>
          <a:lstStyle/>
          <a:p>
            <a:pPr algn="ctr">
              <a:lnSpc>
                <a:spcPts val="13558"/>
              </a:lnSpc>
            </a:pPr>
            <a:r>
              <a:rPr lang="en-US" sz="11392">
                <a:solidFill>
                  <a:srgbClr val="485417"/>
                </a:solidFill>
                <a:latin typeface="Roca Two"/>
                <a:ea typeface="Roca Two"/>
                <a:cs typeface="Roca Two"/>
                <a:sym typeface="Roca Two"/>
              </a:rPr>
              <a:t>Wat is het leukste dat we samen hebben gedaan?</a:t>
            </a:r>
          </a:p>
        </p:txBody>
      </p:sp>
      <p:grpSp>
        <p:nvGrpSpPr>
          <p:cNvPr id="4" name="Group 4"/>
          <p:cNvGrpSpPr/>
          <p:nvPr/>
        </p:nvGrpSpPr>
        <p:grpSpPr>
          <a:xfrm rot="738180">
            <a:off x="1226306" y="6675282"/>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738180">
            <a:off x="13607720" y="1219600"/>
            <a:ext cx="3739734" cy="2257863"/>
            <a:chOff x="0" y="0"/>
            <a:chExt cx="4986312" cy="3010484"/>
          </a:xfrm>
        </p:grpSpPr>
        <p:sp>
          <p:nvSpPr>
            <p:cNvPr id="7" name="Freeform 7"/>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DCB1"/>
        </a:solidFill>
        <a:effectLst/>
      </p:bgPr>
    </p:bg>
    <p:spTree>
      <p:nvGrpSpPr>
        <p:cNvPr id="1" name=""/>
        <p:cNvGrpSpPr/>
        <p:nvPr/>
      </p:nvGrpSpPr>
      <p:grpSpPr>
        <a:xfrm>
          <a:off x="0" y="0"/>
          <a:ext cx="0" cy="0"/>
          <a:chOff x="0" y="0"/>
          <a:chExt cx="0" cy="0"/>
        </a:xfrm>
      </p:grpSpPr>
      <p:sp>
        <p:nvSpPr>
          <p:cNvPr id="2" name="Freeform 2"/>
          <p:cNvSpPr/>
          <p:nvPr/>
        </p:nvSpPr>
        <p:spPr>
          <a:xfrm rot="-1073220">
            <a:off x="4852587" y="1028700"/>
            <a:ext cx="8582835" cy="8185347"/>
          </a:xfrm>
          <a:custGeom>
            <a:avLst/>
            <a:gdLst/>
            <a:ahLst/>
            <a:cxnLst/>
            <a:rect l="l" t="t" r="r" b="b"/>
            <a:pathLst>
              <a:path w="8582835" h="8185347">
                <a:moveTo>
                  <a:pt x="0" y="0"/>
                </a:moveTo>
                <a:lnTo>
                  <a:pt x="8582835" y="0"/>
                </a:lnTo>
                <a:lnTo>
                  <a:pt x="8582835" y="8185347"/>
                </a:lnTo>
                <a:lnTo>
                  <a:pt x="0" y="8185347"/>
                </a:lnTo>
                <a:lnTo>
                  <a:pt x="0" y="0"/>
                </a:lnTo>
                <a:close/>
              </a:path>
            </a:pathLst>
          </a:custGeom>
          <a:blipFill>
            <a:blip>
              <a:extLst>
                <a:ext uri="{96DAC541-7B7A-43D3-8B79-37D633B846F1}">
                  <asvg:svgBlip xmlns:asvg="http://schemas.microsoft.com/office/drawing/2016/SVG/main" r:embed="rId2"/>
                </a:ext>
              </a:extLst>
            </a:blip>
            <a:stretch>
              <a:fillRect l="-13" r="-13"/>
            </a:stretch>
          </a:blipFill>
        </p:spPr>
      </p:sp>
      <p:sp>
        <p:nvSpPr>
          <p:cNvPr id="3" name="TextBox 3"/>
          <p:cNvSpPr txBox="1"/>
          <p:nvPr/>
        </p:nvSpPr>
        <p:spPr>
          <a:xfrm>
            <a:off x="4651045" y="2358057"/>
            <a:ext cx="8926673" cy="6504881"/>
          </a:xfrm>
          <a:prstGeom prst="rect">
            <a:avLst/>
          </a:prstGeom>
        </p:spPr>
        <p:txBody>
          <a:bodyPr lIns="0" tIns="0" rIns="0" bIns="0" rtlCol="0" anchor="t">
            <a:spAutoFit/>
          </a:bodyPr>
          <a:lstStyle/>
          <a:p>
            <a:pPr algn="ctr">
              <a:lnSpc>
                <a:spcPts val="17109"/>
              </a:lnSpc>
            </a:pPr>
            <a:r>
              <a:rPr lang="en-US" sz="14377">
                <a:solidFill>
                  <a:srgbClr val="485417"/>
                </a:solidFill>
                <a:latin typeface="Roca Two"/>
                <a:ea typeface="Roca Two"/>
                <a:cs typeface="Roca Two"/>
                <a:sym typeface="Roca Two"/>
              </a:rPr>
              <a:t>Mijn juf zegt heel vaak:</a:t>
            </a:r>
          </a:p>
        </p:txBody>
      </p:sp>
      <p:grpSp>
        <p:nvGrpSpPr>
          <p:cNvPr id="4" name="Group 4"/>
          <p:cNvGrpSpPr/>
          <p:nvPr/>
        </p:nvGrpSpPr>
        <p:grpSpPr>
          <a:xfrm rot="738180">
            <a:off x="13607720" y="1219600"/>
            <a:ext cx="3739734" cy="2257863"/>
            <a:chOff x="0" y="0"/>
            <a:chExt cx="4986312" cy="3010484"/>
          </a:xfrm>
        </p:grpSpPr>
        <p:sp>
          <p:nvSpPr>
            <p:cNvPr id="5" name="Freeform 5"/>
            <p:cNvSpPr/>
            <p:nvPr/>
          </p:nvSpPr>
          <p:spPr>
            <a:xfrm>
              <a:off x="0" y="0"/>
              <a:ext cx="4986274" cy="3010535"/>
            </a:xfrm>
            <a:custGeom>
              <a:avLst/>
              <a:gdLst/>
              <a:ahLst/>
              <a:cxnLst/>
              <a:rect l="l" t="t" r="r" b="b"/>
              <a:pathLst>
                <a:path w="4986274" h="3010535">
                  <a:moveTo>
                    <a:pt x="0" y="0"/>
                  </a:moveTo>
                  <a:lnTo>
                    <a:pt x="4986274" y="0"/>
                  </a:lnTo>
                  <a:lnTo>
                    <a:pt x="4986274" y="3010535"/>
                  </a:lnTo>
                  <a:lnTo>
                    <a:pt x="0" y="3010535"/>
                  </a:lnTo>
                  <a:lnTo>
                    <a:pt x="0" y="0"/>
                  </a:lnTo>
                  <a:close/>
                </a:path>
              </a:pathLst>
            </a:custGeom>
            <a:blipFill>
              <a:blip r:embed="rId3"/>
              <a:stretch>
                <a:fillRect r="-1" b="1"/>
              </a:stretch>
            </a:blipFill>
          </p:spPr>
        </p:sp>
      </p:grpSp>
      <p:grpSp>
        <p:nvGrpSpPr>
          <p:cNvPr id="6" name="Group 6"/>
          <p:cNvGrpSpPr/>
          <p:nvPr/>
        </p:nvGrpSpPr>
        <p:grpSpPr>
          <a:xfrm rot="8823480">
            <a:off x="455657" y="6759550"/>
            <a:ext cx="3739734" cy="2781548"/>
            <a:chOff x="0" y="0"/>
            <a:chExt cx="4986312" cy="3708730"/>
          </a:xfrm>
        </p:grpSpPr>
        <p:sp>
          <p:nvSpPr>
            <p:cNvPr id="7" name="Freeform 7"/>
            <p:cNvSpPr/>
            <p:nvPr/>
          </p:nvSpPr>
          <p:spPr>
            <a:xfrm>
              <a:off x="0" y="0"/>
              <a:ext cx="4986274" cy="3708781"/>
            </a:xfrm>
            <a:custGeom>
              <a:avLst/>
              <a:gdLst/>
              <a:ahLst/>
              <a:cxnLst/>
              <a:rect l="l" t="t" r="r" b="b"/>
              <a:pathLst>
                <a:path w="4986274" h="3708781">
                  <a:moveTo>
                    <a:pt x="0" y="0"/>
                  </a:moveTo>
                  <a:lnTo>
                    <a:pt x="4986274" y="0"/>
                  </a:lnTo>
                  <a:lnTo>
                    <a:pt x="4986274" y="3708781"/>
                  </a:lnTo>
                  <a:lnTo>
                    <a:pt x="0" y="3708781"/>
                  </a:lnTo>
                  <a:lnTo>
                    <a:pt x="0" y="0"/>
                  </a:lnTo>
                  <a:close/>
                </a:path>
              </a:pathLst>
            </a:custGeom>
            <a:blipFill>
              <a:blip r:embed="rId3"/>
              <a:stretch>
                <a:fillRect l="-11597" r="-11598" b="1"/>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Words>
  <Application>Microsoft Office PowerPoint</Application>
  <PresentationFormat>Aangepast</PresentationFormat>
  <Paragraphs>34</Paragraphs>
  <Slides>27</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Questrial</vt:lpstr>
      <vt:lpstr>Arial</vt:lpstr>
      <vt:lpstr>Calibri</vt:lpstr>
      <vt:lpstr>Moonlight Bold</vt:lpstr>
      <vt:lpstr>Roca Two</vt:lpstr>
      <vt:lpstr>Roca Two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Vragen aan de juf_20250708_135119_0000.pptx</dc:title>
  <dc:creator>Femke Bosmans</dc:creator>
  <cp:lastModifiedBy>Femke Bosmans</cp:lastModifiedBy>
  <cp:revision>1</cp:revision>
  <dcterms:created xsi:type="dcterms:W3CDTF">2006-08-16T00:00:00Z</dcterms:created>
  <dcterms:modified xsi:type="dcterms:W3CDTF">2026-06-30T11:18:05Z</dcterms:modified>
  <dc:identifier>DAHN-DEOvnc</dc:identifier>
</cp:coreProperties>
</file>